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85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163D5-EDC5-4A96-9124-4734330FE17A}" type="datetimeFigureOut">
              <a:rPr lang="es-MX" smtClean="0"/>
              <a:t>10/11/2021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8B808-40F2-4247-8847-B1E6A637CD7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183653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163D5-EDC5-4A96-9124-4734330FE17A}" type="datetimeFigureOut">
              <a:rPr lang="es-MX" smtClean="0"/>
              <a:t>10/11/2021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8B808-40F2-4247-8847-B1E6A637CD7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95759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163D5-EDC5-4A96-9124-4734330FE17A}" type="datetimeFigureOut">
              <a:rPr lang="es-MX" smtClean="0"/>
              <a:t>10/11/2021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8B808-40F2-4247-8847-B1E6A637CD7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673083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163D5-EDC5-4A96-9124-4734330FE17A}" type="datetimeFigureOut">
              <a:rPr lang="es-MX" smtClean="0"/>
              <a:t>10/11/2021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8B808-40F2-4247-8847-B1E6A637CD7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448028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163D5-EDC5-4A96-9124-4734330FE17A}" type="datetimeFigureOut">
              <a:rPr lang="es-MX" smtClean="0"/>
              <a:t>10/11/2021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8B808-40F2-4247-8847-B1E6A637CD7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251424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163D5-EDC5-4A96-9124-4734330FE17A}" type="datetimeFigureOut">
              <a:rPr lang="es-MX" smtClean="0"/>
              <a:t>10/11/2021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8B808-40F2-4247-8847-B1E6A637CD7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73781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163D5-EDC5-4A96-9124-4734330FE17A}" type="datetimeFigureOut">
              <a:rPr lang="es-MX" smtClean="0"/>
              <a:t>10/11/2021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8B808-40F2-4247-8847-B1E6A637CD7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885692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163D5-EDC5-4A96-9124-4734330FE17A}" type="datetimeFigureOut">
              <a:rPr lang="es-MX" smtClean="0"/>
              <a:t>10/11/2021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8B808-40F2-4247-8847-B1E6A637CD7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9607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163D5-EDC5-4A96-9124-4734330FE17A}" type="datetimeFigureOut">
              <a:rPr lang="es-MX" smtClean="0"/>
              <a:t>10/11/2021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8B808-40F2-4247-8847-B1E6A637CD7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89498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163D5-EDC5-4A96-9124-4734330FE17A}" type="datetimeFigureOut">
              <a:rPr lang="es-MX" smtClean="0"/>
              <a:t>10/11/2021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8B808-40F2-4247-8847-B1E6A637CD7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839328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163D5-EDC5-4A96-9124-4734330FE17A}" type="datetimeFigureOut">
              <a:rPr lang="es-MX" smtClean="0"/>
              <a:t>10/11/2021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8B808-40F2-4247-8847-B1E6A637CD7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169365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2163D5-EDC5-4A96-9124-4734330FE17A}" type="datetimeFigureOut">
              <a:rPr lang="es-MX" smtClean="0"/>
              <a:t>10/11/2021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A8B808-40F2-4247-8847-B1E6A637CD7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74076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42943051-7FE4-44F8-84F8-99769DCDF8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5879" y="4320330"/>
            <a:ext cx="6716121" cy="253767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38FB982B-EF23-4574-AB49-32B53B300F7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138" t="40611" r="31480" b="38895"/>
          <a:stretch/>
        </p:blipFill>
        <p:spPr>
          <a:xfrm>
            <a:off x="84679" y="129896"/>
            <a:ext cx="2887727" cy="118605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DF074B48-E55D-427E-A52C-2DB33344C9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9593" y="129896"/>
            <a:ext cx="2887728" cy="725890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EB8781B5-3F8A-40EE-864A-E890733D8796}"/>
              </a:ext>
            </a:extLst>
          </p:cNvPr>
          <p:cNvSpPr txBox="1"/>
          <p:nvPr/>
        </p:nvSpPr>
        <p:spPr>
          <a:xfrm>
            <a:off x="84679" y="5222192"/>
            <a:ext cx="6808516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00" b="1" dirty="0">
                <a:latin typeface="Arial Nova Light" panose="020B0304020202020204" pitchFamily="34" charset="0"/>
              </a:rPr>
              <a:t>Variables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s-MX" sz="1100" dirty="0" smtClean="0">
                <a:latin typeface="Arial Nova Light" panose="020B0304020202020204" pitchFamily="34" charset="0"/>
              </a:rPr>
              <a:t>Los datos de volumen corresponde al periodo del 1 de enero al 31 de diciembre de 2011</a:t>
            </a:r>
            <a:endParaRPr lang="es-MX" sz="1100" b="1" dirty="0">
              <a:latin typeface="PFAgoraSansPro-Light" pitchFamily="2" charset="0"/>
            </a:endParaRP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es-MX" sz="1100" dirty="0">
                <a:latin typeface="PFAgoraSansPro-Light" pitchFamily="2" charset="0"/>
              </a:rPr>
              <a:t>Los </a:t>
            </a:r>
            <a:r>
              <a:rPr lang="es-MX" sz="1100" dirty="0" smtClean="0">
                <a:latin typeface="PFAgoraSansPro-Light" pitchFamily="2" charset="0"/>
              </a:rPr>
              <a:t>datos </a:t>
            </a:r>
            <a:r>
              <a:rPr lang="es-MX" sz="1100" dirty="0">
                <a:latin typeface="PFAgoraSansPro-Light" pitchFamily="2" charset="0"/>
              </a:rPr>
              <a:t>de población corresponde a los resultados del Censo de Población y vivienda 2010</a:t>
            </a:r>
            <a:r>
              <a:rPr lang="es-MX" sz="1100" dirty="0" smtClean="0">
                <a:latin typeface="Arial Nova Light" panose="020B0304020202020204" pitchFamily="34" charset="0"/>
              </a:rPr>
              <a:t>.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s-MX" sz="1100" dirty="0" smtClean="0">
                <a:latin typeface="Arial Nova Light" panose="020B0304020202020204" pitchFamily="34" charset="0"/>
              </a:rPr>
              <a:t>Los </a:t>
            </a:r>
            <a:r>
              <a:rPr lang="es-MX" sz="1100" dirty="0">
                <a:latin typeface="Arial Nova Light" panose="020B0304020202020204" pitchFamily="34" charset="0"/>
              </a:rPr>
              <a:t>residuos sólidos son pesados en bascula y registrados en sistema.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s-MX" sz="1100" dirty="0">
                <a:latin typeface="Arial Nova Light" panose="020B0304020202020204" pitchFamily="34" charset="0"/>
              </a:rPr>
              <a:t>Los datos son oficiales para el SIMAR Sureste. 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s-MX" sz="1100" dirty="0">
                <a:latin typeface="Arial Nova Light" panose="020B0304020202020204" pitchFamily="34" charset="0"/>
              </a:rPr>
              <a:t>El municipio de Santa María del Oro pertenece la Intermunicipalidad, pero dispones sus residuos en un vertedero </a:t>
            </a:r>
            <a:r>
              <a:rPr lang="es-MX" sz="1100" dirty="0" smtClean="0">
                <a:latin typeface="Arial Nova Light" panose="020B0304020202020204" pitchFamily="34" charset="0"/>
              </a:rPr>
              <a:t>controlado, por lo que los datos son aproximados.</a:t>
            </a:r>
            <a:endParaRPr lang="es-MX" sz="1100" dirty="0">
              <a:latin typeface="Arial Nova Light" panose="020B0304020202020204" pitchFamily="34" charset="0"/>
            </a:endParaRPr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1275132"/>
              </p:ext>
            </p:extLst>
          </p:nvPr>
        </p:nvGraphicFramePr>
        <p:xfrm>
          <a:off x="1714500" y="1443469"/>
          <a:ext cx="9029700" cy="3881967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312311">
                  <a:extLst>
                    <a:ext uri="{9D8B030D-6E8A-4147-A177-3AD203B41FA5}">
                      <a16:colId xmlns:a16="http://schemas.microsoft.com/office/drawing/2014/main" val="3875298411"/>
                    </a:ext>
                  </a:extLst>
                </a:gridCol>
                <a:gridCol w="1607444">
                  <a:extLst>
                    <a:ext uri="{9D8B030D-6E8A-4147-A177-3AD203B41FA5}">
                      <a16:colId xmlns:a16="http://schemas.microsoft.com/office/drawing/2014/main" val="2314607663"/>
                    </a:ext>
                  </a:extLst>
                </a:gridCol>
                <a:gridCol w="1278650">
                  <a:extLst>
                    <a:ext uri="{9D8B030D-6E8A-4147-A177-3AD203B41FA5}">
                      <a16:colId xmlns:a16="http://schemas.microsoft.com/office/drawing/2014/main" val="2967014391"/>
                    </a:ext>
                  </a:extLst>
                </a:gridCol>
                <a:gridCol w="1369982">
                  <a:extLst>
                    <a:ext uri="{9D8B030D-6E8A-4147-A177-3AD203B41FA5}">
                      <a16:colId xmlns:a16="http://schemas.microsoft.com/office/drawing/2014/main" val="643445587"/>
                    </a:ext>
                  </a:extLst>
                </a:gridCol>
                <a:gridCol w="1461313">
                  <a:extLst>
                    <a:ext uri="{9D8B030D-6E8A-4147-A177-3AD203B41FA5}">
                      <a16:colId xmlns:a16="http://schemas.microsoft.com/office/drawing/2014/main" val="1104321329"/>
                    </a:ext>
                  </a:extLst>
                </a:gridCol>
              </a:tblGrid>
              <a:tr h="458608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s-MX" sz="18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Disposición</a:t>
                      </a:r>
                      <a:r>
                        <a:rPr lang="es-MX" sz="1800" b="1" u="none" strike="noStrike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Final de Residuos Sólidos Urbanos en Relleno Sanitario  </a:t>
                      </a:r>
                      <a:r>
                        <a:rPr lang="es-MX" sz="18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2011</a:t>
                      </a:r>
                      <a:endParaRPr lang="es-MX" sz="1800" b="1" i="0" u="none" strike="noStrike" dirty="0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0737372"/>
                  </a:ext>
                </a:extLst>
              </a:tr>
              <a:tr h="326773"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Municipio</a:t>
                      </a:r>
                      <a:endParaRPr lang="es-MX" sz="1600" b="1" i="0" u="none" strike="noStrike" dirty="0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Población</a:t>
                      </a:r>
                      <a:endParaRPr lang="es-MX" sz="1600" b="1" i="0" u="none" strike="noStrike" dirty="0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Ton/día</a:t>
                      </a:r>
                      <a:endParaRPr lang="es-MX" sz="1600" b="1" i="0" u="none" strike="noStrike" dirty="0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Ton/mes</a:t>
                      </a:r>
                      <a:endParaRPr lang="es-MX" sz="1600" b="1" i="0" u="none" strike="noStrike" dirty="0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Ton/año</a:t>
                      </a:r>
                      <a:endParaRPr lang="es-MX" sz="1600" b="1" i="0" u="none" strike="noStrike" dirty="0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2443055"/>
                  </a:ext>
                </a:extLst>
              </a:tr>
              <a:tr h="302008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Marcos Castellanos</a:t>
                      </a:r>
                      <a:endParaRPr lang="es-MX" sz="1400" b="1" i="0" u="none" strike="noStrike" dirty="0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13,031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9.13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273.75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3,285.00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47827788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Mazamitla</a:t>
                      </a:r>
                      <a:endParaRPr lang="es-MX" sz="1400" b="1" i="0" u="none" strike="noStrike" dirty="0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13,225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5.98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179.50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2,154.00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44419939"/>
                  </a:ext>
                </a:extLst>
              </a:tr>
              <a:tr h="300038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Quitupán</a:t>
                      </a:r>
                      <a:endParaRPr lang="es-MX" sz="1400" b="1" i="0" u="none" strike="noStrike" dirty="0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8,691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9.13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273.75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3,285.00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44411549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Tizapán </a:t>
                      </a:r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 Alto</a:t>
                      </a:r>
                      <a:endParaRPr lang="es-MX" sz="1400" b="1" i="0" u="none" strike="noStrike" dirty="0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20,857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13.93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417.92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5,015.00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633133315"/>
                  </a:ext>
                </a:extLst>
              </a:tr>
              <a:tr h="300037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Valle de Juárez</a:t>
                      </a:r>
                      <a:endParaRPr lang="es-MX" sz="1400" b="1" i="0" u="none" strike="noStrike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5,798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3.75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112.58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1,351.00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27764658"/>
                  </a:ext>
                </a:extLst>
              </a:tr>
              <a:tr h="322841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Concepción de Buenos Aires</a:t>
                      </a:r>
                      <a:endParaRPr lang="es-MX" sz="1400" b="1" i="0" u="none" strike="noStrike" dirty="0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5,933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3.35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100.42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1,205.00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2914984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 Manzanilla de la Paz</a:t>
                      </a:r>
                      <a:endParaRPr lang="es-MX" sz="1400" b="1" i="0" u="none" strike="noStrike" dirty="0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3,755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2.54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76.08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913.00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97109652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Tuxcueca</a:t>
                      </a:r>
                      <a:endParaRPr lang="es-MX" sz="1400" b="1" i="0" u="none" strike="noStrike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6,316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3.55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106.50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1,278.00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288310536"/>
                  </a:ext>
                </a:extLst>
              </a:tr>
              <a:tr h="339803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Santa María del Oro</a:t>
                      </a:r>
                      <a:endParaRPr lang="es-MX" sz="1400" b="1" i="0" u="none" strike="noStrike" dirty="0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2,571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1.75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52.50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630.00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89383750"/>
                  </a:ext>
                </a:extLst>
              </a:tr>
              <a:tr h="303134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  <a:endParaRPr lang="es-MX" sz="1400" b="1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80,177.00</a:t>
                      </a:r>
                      <a:endParaRPr lang="es-MX" sz="1400" b="1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53.10</a:t>
                      </a:r>
                      <a:endParaRPr lang="es-MX" sz="1400" b="1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1,593.00</a:t>
                      </a:r>
                      <a:endParaRPr lang="es-MX" sz="1400" b="1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19,116.00</a:t>
                      </a:r>
                      <a:endParaRPr lang="es-MX" sz="1400" b="1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085114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0910775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163</Words>
  <Application>Microsoft Office PowerPoint</Application>
  <PresentationFormat>Panorámica</PresentationFormat>
  <Paragraphs>62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8" baseType="lpstr">
      <vt:lpstr>Arial</vt:lpstr>
      <vt:lpstr>Arial Nova Light</vt:lpstr>
      <vt:lpstr>Calibri</vt:lpstr>
      <vt:lpstr>Calibri Light</vt:lpstr>
      <vt:lpstr>PFAgoraSansPro-Light</vt:lpstr>
      <vt:lpstr>Wingdings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Simar</dc:creator>
  <cp:lastModifiedBy>Simar</cp:lastModifiedBy>
  <cp:revision>7</cp:revision>
  <dcterms:created xsi:type="dcterms:W3CDTF">2021-11-05T17:27:49Z</dcterms:created>
  <dcterms:modified xsi:type="dcterms:W3CDTF">2021-11-10T18:24:26Z</dcterms:modified>
</cp:coreProperties>
</file>