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DCB60-86D1-4649-A683-D63EC2170397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FAA68-6209-4D23-8E9B-97CB305ACD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5790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DCB60-86D1-4649-A683-D63EC2170397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FAA68-6209-4D23-8E9B-97CB305ACD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8047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DCB60-86D1-4649-A683-D63EC2170397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FAA68-6209-4D23-8E9B-97CB305ACD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6807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DCB60-86D1-4649-A683-D63EC2170397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FAA68-6209-4D23-8E9B-97CB305ACD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878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DCB60-86D1-4649-A683-D63EC2170397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FAA68-6209-4D23-8E9B-97CB305ACD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2927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DCB60-86D1-4649-A683-D63EC2170397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FAA68-6209-4D23-8E9B-97CB305ACD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8918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DCB60-86D1-4649-A683-D63EC2170397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FAA68-6209-4D23-8E9B-97CB305ACD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81122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DCB60-86D1-4649-A683-D63EC2170397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FAA68-6209-4D23-8E9B-97CB305ACD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31017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DCB60-86D1-4649-A683-D63EC2170397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FAA68-6209-4D23-8E9B-97CB305ACD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89154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DCB60-86D1-4649-A683-D63EC2170397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FAA68-6209-4D23-8E9B-97CB305ACD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36451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DCB60-86D1-4649-A683-D63EC2170397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FAA68-6209-4D23-8E9B-97CB305ACD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81511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ADCB60-86D1-4649-A683-D63EC2170397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8FAA68-6209-4D23-8E9B-97CB305ACD6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08703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8FB982B-EF23-4574-AB49-32B53B300F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38" t="40611" r="31480" b="38895"/>
          <a:stretch/>
        </p:blipFill>
        <p:spPr>
          <a:xfrm>
            <a:off x="84679" y="129896"/>
            <a:ext cx="2887727" cy="118605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F074B48-E55D-427E-A52C-2DB33344C9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593" y="129896"/>
            <a:ext cx="2887728" cy="72589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2943051-7FE4-44F8-84F8-99769DCDF8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5879" y="4320330"/>
            <a:ext cx="6716121" cy="2537670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1856933"/>
              </p:ext>
            </p:extLst>
          </p:nvPr>
        </p:nvGraphicFramePr>
        <p:xfrm>
          <a:off x="1528542" y="1315950"/>
          <a:ext cx="9210455" cy="38890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97503">
                  <a:extLst>
                    <a:ext uri="{9D8B030D-6E8A-4147-A177-3AD203B41FA5}">
                      <a16:colId xmlns:a16="http://schemas.microsoft.com/office/drawing/2014/main" val="591991488"/>
                    </a:ext>
                  </a:extLst>
                </a:gridCol>
                <a:gridCol w="1551730">
                  <a:extLst>
                    <a:ext uri="{9D8B030D-6E8A-4147-A177-3AD203B41FA5}">
                      <a16:colId xmlns:a16="http://schemas.microsoft.com/office/drawing/2014/main" val="1008117442"/>
                    </a:ext>
                  </a:extLst>
                </a:gridCol>
                <a:gridCol w="1234330">
                  <a:extLst>
                    <a:ext uri="{9D8B030D-6E8A-4147-A177-3AD203B41FA5}">
                      <a16:colId xmlns:a16="http://schemas.microsoft.com/office/drawing/2014/main" val="2270877054"/>
                    </a:ext>
                  </a:extLst>
                </a:gridCol>
                <a:gridCol w="1322497">
                  <a:extLst>
                    <a:ext uri="{9D8B030D-6E8A-4147-A177-3AD203B41FA5}">
                      <a16:colId xmlns:a16="http://schemas.microsoft.com/office/drawing/2014/main" val="3954830459"/>
                    </a:ext>
                  </a:extLst>
                </a:gridCol>
                <a:gridCol w="1904395">
                  <a:extLst>
                    <a:ext uri="{9D8B030D-6E8A-4147-A177-3AD203B41FA5}">
                      <a16:colId xmlns:a16="http://schemas.microsoft.com/office/drawing/2014/main" val="70109717"/>
                    </a:ext>
                  </a:extLst>
                </a:gridCol>
              </a:tblGrid>
              <a:tr h="40420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MX" sz="18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Disposición</a:t>
                      </a:r>
                      <a:r>
                        <a:rPr lang="es-MX" sz="1800" b="1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Final de Residuo Sólidos Urbanos en Relleno Sanitario 2012</a:t>
                      </a:r>
                      <a:endParaRPr lang="es-MX" sz="18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516550"/>
                  </a:ext>
                </a:extLst>
              </a:tr>
              <a:tr h="28871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Municipio</a:t>
                      </a:r>
                      <a:endParaRPr lang="es-MX" sz="14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Población</a:t>
                      </a:r>
                      <a:endParaRPr lang="es-MX" sz="14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Ton/día</a:t>
                      </a:r>
                      <a:endParaRPr lang="es-MX" sz="14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Ton/mes</a:t>
                      </a:r>
                      <a:endParaRPr lang="es-MX" sz="14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Ton/año</a:t>
                      </a:r>
                      <a:endParaRPr lang="es-MX" sz="14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3341921"/>
                  </a:ext>
                </a:extLst>
              </a:tr>
              <a:tr h="24107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Marcos Castellanos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13,031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8.44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253.32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3,039.87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37888631"/>
                  </a:ext>
                </a:extLst>
              </a:tr>
              <a:tr h="35147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Mazamitla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13,225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8.57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257.09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3,085.13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20273365"/>
                  </a:ext>
                </a:extLst>
              </a:tr>
              <a:tr h="288713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Quitupan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8,691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5.63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168.95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2,027.44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35766057"/>
                  </a:ext>
                </a:extLst>
              </a:tr>
              <a:tr h="35147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Tizapan El Alto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20,857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13.52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405.46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4,865.52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53107495"/>
                  </a:ext>
                </a:extLst>
              </a:tr>
              <a:tr h="28871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Valle de Juárez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5,798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3.76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112.71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1,352.56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08896842"/>
                  </a:ext>
                </a:extLst>
              </a:tr>
              <a:tr h="33892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Concepción de Buenos Aires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5,933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3.84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115.34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1,384.05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44017826"/>
                  </a:ext>
                </a:extLst>
              </a:tr>
              <a:tr h="30126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Manzanilla de la Paz</a:t>
                      </a:r>
                      <a:endParaRPr lang="es-MX" sz="14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3,755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73.00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875.97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93988958"/>
                  </a:ext>
                </a:extLst>
              </a:tr>
              <a:tr h="28871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Teocuitatlán de Corona</a:t>
                      </a:r>
                      <a:endParaRPr lang="es-MX" sz="14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10,837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3.51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105.34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1,264.03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91303216"/>
                  </a:ext>
                </a:extLst>
              </a:tr>
              <a:tr h="227293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Tuxcueca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6,316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4.09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122.78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1,473.40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86492747"/>
                  </a:ext>
                </a:extLst>
              </a:tr>
              <a:tr h="29120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Santa María del Oro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2,517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49.98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599.76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15321482"/>
                  </a:ext>
                </a:extLst>
              </a:tr>
              <a:tr h="227293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MX" sz="14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90,960.00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55.47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1,663.98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19,967.73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51524270"/>
                  </a:ext>
                </a:extLst>
              </a:tr>
            </a:tbl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EB8781B5-3F8A-40EE-864A-E890733D8796}"/>
              </a:ext>
            </a:extLst>
          </p:cNvPr>
          <p:cNvSpPr txBox="1"/>
          <p:nvPr/>
        </p:nvSpPr>
        <p:spPr>
          <a:xfrm>
            <a:off x="84679" y="5222192"/>
            <a:ext cx="680851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b="1" dirty="0">
                <a:latin typeface="Arial Nova Light" panose="020B0304020202020204" pitchFamily="34" charset="0"/>
              </a:rPr>
              <a:t>Variables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 dirty="0" smtClean="0">
                <a:latin typeface="Arial Nova Light" panose="020B0304020202020204" pitchFamily="34" charset="0"/>
              </a:rPr>
              <a:t>Los datos de volumen corresponde al periodo del 1 de enero al 31 de diciembre de 2011</a:t>
            </a:r>
            <a:endParaRPr lang="es-MX" sz="1100" b="1" dirty="0">
              <a:latin typeface="PFAgoraSansPro-Light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s-MX" sz="1100" dirty="0">
                <a:latin typeface="PFAgoraSansPro-Light" pitchFamily="2" charset="0"/>
              </a:rPr>
              <a:t>Los </a:t>
            </a:r>
            <a:r>
              <a:rPr lang="es-MX" sz="1100" dirty="0" smtClean="0">
                <a:latin typeface="PFAgoraSansPro-Light" pitchFamily="2" charset="0"/>
              </a:rPr>
              <a:t>datos </a:t>
            </a:r>
            <a:r>
              <a:rPr lang="es-MX" sz="1100" dirty="0">
                <a:latin typeface="PFAgoraSansPro-Light" pitchFamily="2" charset="0"/>
              </a:rPr>
              <a:t>de población corresponde a los resultados del Censo de Población y vivienda 2010</a:t>
            </a:r>
            <a:r>
              <a:rPr lang="es-MX" sz="1100" dirty="0" smtClean="0">
                <a:latin typeface="Arial Nova Light" panose="020B0304020202020204" pitchFamily="34" charset="0"/>
              </a:rPr>
              <a:t>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 dirty="0" smtClean="0">
                <a:latin typeface="Arial Nova Light" panose="020B0304020202020204" pitchFamily="34" charset="0"/>
              </a:rPr>
              <a:t>Los </a:t>
            </a:r>
            <a:r>
              <a:rPr lang="es-MX" sz="1100" dirty="0">
                <a:latin typeface="Arial Nova Light" panose="020B0304020202020204" pitchFamily="34" charset="0"/>
              </a:rPr>
              <a:t>residuos sólidos son pesados en bascula y registrados en sistema.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 dirty="0">
                <a:latin typeface="Arial Nova Light" panose="020B0304020202020204" pitchFamily="34" charset="0"/>
              </a:rPr>
              <a:t>Los datos son oficiales para el SIMAR Sureste.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 dirty="0">
                <a:latin typeface="Arial Nova Light" panose="020B0304020202020204" pitchFamily="34" charset="0"/>
              </a:rPr>
              <a:t>El municipio de Santa María del Oro pertenece la Intermunicipalidad, pero dispones sus residuos en un vertedero </a:t>
            </a:r>
            <a:r>
              <a:rPr lang="es-MX" sz="1100" dirty="0" smtClean="0">
                <a:latin typeface="Arial Nova Light" panose="020B0304020202020204" pitchFamily="34" charset="0"/>
              </a:rPr>
              <a:t>controlado, por lo que los datos son aproximados.</a:t>
            </a:r>
            <a:endParaRPr lang="es-MX" sz="1100" dirty="0">
              <a:latin typeface="Arial Nova Light" panose="020B03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6836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170</Words>
  <Application>Microsoft Office PowerPoint</Application>
  <PresentationFormat>Panorámica</PresentationFormat>
  <Paragraphs>67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Arial</vt:lpstr>
      <vt:lpstr>Arial Nova Light</vt:lpstr>
      <vt:lpstr>Calibri</vt:lpstr>
      <vt:lpstr>Calibri Light</vt:lpstr>
      <vt:lpstr>PFAgoraSansPro-Light</vt:lpstr>
      <vt:lpstr>Wingdings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Simar</dc:creator>
  <cp:lastModifiedBy>Simar</cp:lastModifiedBy>
  <cp:revision>4</cp:revision>
  <dcterms:created xsi:type="dcterms:W3CDTF">2021-11-05T17:29:26Z</dcterms:created>
  <dcterms:modified xsi:type="dcterms:W3CDTF">2021-11-10T18:24:29Z</dcterms:modified>
</cp:coreProperties>
</file>