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04FCA-B349-4146-88D3-C04FB6660A34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730BB-E3F3-47A9-B855-31DDE935CD1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30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04FCA-B349-4146-88D3-C04FB6660A34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730BB-E3F3-47A9-B855-31DDE935CD1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28761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04FCA-B349-4146-88D3-C04FB6660A34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730BB-E3F3-47A9-B855-31DDE935CD1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81482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04FCA-B349-4146-88D3-C04FB6660A34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730BB-E3F3-47A9-B855-31DDE935CD1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4542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04FCA-B349-4146-88D3-C04FB6660A34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730BB-E3F3-47A9-B855-31DDE935CD1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57826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04FCA-B349-4146-88D3-C04FB6660A34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730BB-E3F3-47A9-B855-31DDE935CD1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02808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04FCA-B349-4146-88D3-C04FB6660A34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730BB-E3F3-47A9-B855-31DDE935CD1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74046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04FCA-B349-4146-88D3-C04FB6660A34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730BB-E3F3-47A9-B855-31DDE935CD1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76782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04FCA-B349-4146-88D3-C04FB6660A34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730BB-E3F3-47A9-B855-31DDE935CD1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1397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04FCA-B349-4146-88D3-C04FB6660A34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730BB-E3F3-47A9-B855-31DDE935CD1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9237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04FCA-B349-4146-88D3-C04FB6660A34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730BB-E3F3-47A9-B855-31DDE935CD1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9733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404FCA-B349-4146-88D3-C04FB6660A34}" type="datetimeFigureOut">
              <a:rPr lang="es-MX" smtClean="0"/>
              <a:t>10/11/2021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A730BB-E3F3-47A9-B855-31DDE935CD1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44337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8FB982B-EF23-4574-AB49-32B53B300F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138" t="40611" r="31480" b="38895"/>
          <a:stretch/>
        </p:blipFill>
        <p:spPr>
          <a:xfrm>
            <a:off x="84679" y="129896"/>
            <a:ext cx="2887727" cy="118605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F074B48-E55D-427E-A52C-2DB33344C9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9593" y="129896"/>
            <a:ext cx="2887728" cy="72589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2943051-7FE4-44F8-84F8-99769DCDF8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5879" y="4320330"/>
            <a:ext cx="6716121" cy="253767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B8781B5-3F8A-40EE-864A-E890733D8796}"/>
              </a:ext>
            </a:extLst>
          </p:cNvPr>
          <p:cNvSpPr txBox="1"/>
          <p:nvPr/>
        </p:nvSpPr>
        <p:spPr>
          <a:xfrm>
            <a:off x="84679" y="5336492"/>
            <a:ext cx="680851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b="1" dirty="0">
                <a:latin typeface="Arial Nova Light" panose="020B0304020202020204" pitchFamily="34" charset="0"/>
              </a:rPr>
              <a:t>Variables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MX" sz="1100" dirty="0" smtClean="0">
                <a:latin typeface="Arial Nova Light" panose="020B0304020202020204" pitchFamily="34" charset="0"/>
              </a:rPr>
              <a:t>Los datos de volumen corresponde al periodo del 1 de enero al 31 de diciembre de 2011</a:t>
            </a:r>
            <a:endParaRPr lang="es-MX" sz="1100" b="1" dirty="0">
              <a:latin typeface="PFAgoraSansPro-Light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s-MX" sz="1100" dirty="0">
                <a:latin typeface="PFAgoraSansPro-Light" pitchFamily="2" charset="0"/>
              </a:rPr>
              <a:t>Los </a:t>
            </a:r>
            <a:r>
              <a:rPr lang="es-MX" sz="1100" dirty="0" smtClean="0">
                <a:latin typeface="PFAgoraSansPro-Light" pitchFamily="2" charset="0"/>
              </a:rPr>
              <a:t>datos </a:t>
            </a:r>
            <a:r>
              <a:rPr lang="es-MX" sz="1100" dirty="0">
                <a:latin typeface="PFAgoraSansPro-Light" pitchFamily="2" charset="0"/>
              </a:rPr>
              <a:t>de población corresponde a los resultados del Censo de Población y vivienda 2010</a:t>
            </a:r>
            <a:r>
              <a:rPr lang="es-MX" sz="1100" dirty="0" smtClean="0">
                <a:latin typeface="Arial Nova Light" panose="020B0304020202020204" pitchFamily="34" charset="0"/>
              </a:rPr>
              <a:t>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MX" sz="1100" dirty="0" smtClean="0">
                <a:latin typeface="Arial Nova Light" panose="020B0304020202020204" pitchFamily="34" charset="0"/>
              </a:rPr>
              <a:t>Los </a:t>
            </a:r>
            <a:r>
              <a:rPr lang="es-MX" sz="1100" dirty="0">
                <a:latin typeface="Arial Nova Light" panose="020B0304020202020204" pitchFamily="34" charset="0"/>
              </a:rPr>
              <a:t>residuos sólidos son pesados en bascula y registrados en sistema.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MX" sz="1100" dirty="0">
                <a:latin typeface="Arial Nova Light" panose="020B0304020202020204" pitchFamily="34" charset="0"/>
              </a:rPr>
              <a:t>Los datos son oficiales para el SIMAR Sureste.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MX" sz="1100" dirty="0">
                <a:latin typeface="Arial Nova Light" panose="020B0304020202020204" pitchFamily="34" charset="0"/>
              </a:rPr>
              <a:t>El municipio de Santa María del Oro pertenece la Intermunicipalidad, pero dispones sus residuos en un vertedero </a:t>
            </a:r>
            <a:r>
              <a:rPr lang="es-MX" sz="1100" dirty="0" smtClean="0">
                <a:latin typeface="Arial Nova Light" panose="020B0304020202020204" pitchFamily="34" charset="0"/>
              </a:rPr>
              <a:t>controlado, por lo que los datos son aproximados.</a:t>
            </a:r>
            <a:endParaRPr lang="es-MX" sz="1100" dirty="0">
              <a:latin typeface="Arial Nova Light" panose="020B0304020202020204" pitchFamily="34" charset="0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2111164"/>
              </p:ext>
            </p:extLst>
          </p:nvPr>
        </p:nvGraphicFramePr>
        <p:xfrm>
          <a:off x="1400174" y="1600204"/>
          <a:ext cx="9258298" cy="37438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71862">
                  <a:extLst>
                    <a:ext uri="{9D8B030D-6E8A-4147-A177-3AD203B41FA5}">
                      <a16:colId xmlns:a16="http://schemas.microsoft.com/office/drawing/2014/main" val="815295116"/>
                    </a:ext>
                  </a:extLst>
                </a:gridCol>
                <a:gridCol w="1446609">
                  <a:extLst>
                    <a:ext uri="{9D8B030D-6E8A-4147-A177-3AD203B41FA5}">
                      <a16:colId xmlns:a16="http://schemas.microsoft.com/office/drawing/2014/main" val="3970227247"/>
                    </a:ext>
                  </a:extLst>
                </a:gridCol>
                <a:gridCol w="1446609">
                  <a:extLst>
                    <a:ext uri="{9D8B030D-6E8A-4147-A177-3AD203B41FA5}">
                      <a16:colId xmlns:a16="http://schemas.microsoft.com/office/drawing/2014/main" val="521303600"/>
                    </a:ext>
                  </a:extLst>
                </a:gridCol>
                <a:gridCol w="1446609">
                  <a:extLst>
                    <a:ext uri="{9D8B030D-6E8A-4147-A177-3AD203B41FA5}">
                      <a16:colId xmlns:a16="http://schemas.microsoft.com/office/drawing/2014/main" val="2455450748"/>
                    </a:ext>
                  </a:extLst>
                </a:gridCol>
                <a:gridCol w="1446609">
                  <a:extLst>
                    <a:ext uri="{9D8B030D-6E8A-4147-A177-3AD203B41FA5}">
                      <a16:colId xmlns:a16="http://schemas.microsoft.com/office/drawing/2014/main" val="3948195725"/>
                    </a:ext>
                  </a:extLst>
                </a:gridCol>
              </a:tblGrid>
              <a:tr h="378176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s-MX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Disposición Final de Residuos</a:t>
                      </a:r>
                      <a:r>
                        <a:rPr lang="es-MX" sz="18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Solidos Urbanos en Relleno Sanitario  2014</a:t>
                      </a:r>
                      <a:endParaRPr lang="es-MX" sz="1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087128"/>
                  </a:ext>
                </a:extLst>
              </a:tr>
              <a:tr h="3129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Municipio</a:t>
                      </a:r>
                      <a:endParaRPr lang="es-MX" sz="16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Población</a:t>
                      </a:r>
                      <a:endParaRPr lang="es-MX" sz="16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Ton/día</a:t>
                      </a:r>
                      <a:endParaRPr lang="es-MX" sz="16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Ton/mes</a:t>
                      </a:r>
                      <a:endParaRPr lang="es-MX" sz="16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Ton/año</a:t>
                      </a:r>
                      <a:endParaRPr lang="es-MX" sz="16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8203960"/>
                  </a:ext>
                </a:extLst>
              </a:tr>
              <a:tr h="3129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Marcos Castellanos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13,031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10.82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324.48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3,893.76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34360516"/>
                  </a:ext>
                </a:extLst>
              </a:tr>
              <a:tr h="273854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Mazamitla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13,225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10.25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307.39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3,688.71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2881900"/>
                  </a:ext>
                </a:extLst>
              </a:tr>
              <a:tr h="27385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Quitupan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8,691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5.89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176.60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2,119.22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54176637"/>
                  </a:ext>
                </a:extLst>
              </a:tr>
              <a:tr h="260814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Tizapan El Alto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20,857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11.28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338.26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4,059.17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87578905"/>
                  </a:ext>
                </a:extLst>
              </a:tr>
              <a:tr h="28689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Valle de Juárez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5,798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4.66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139.87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1,678.41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62935836"/>
                  </a:ext>
                </a:extLst>
              </a:tr>
              <a:tr h="3129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Concepción de Buenos Aires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5,933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4.20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125.85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1,510.23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17959838"/>
                  </a:ext>
                </a:extLst>
              </a:tr>
              <a:tr h="32601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 Manzanilla de la Paz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3,755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2.57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77.09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925.11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87264585"/>
                  </a:ext>
                </a:extLst>
              </a:tr>
              <a:tr h="247773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Teocuitatlán de Corona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10,837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7.41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222.33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2,667.92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70872510"/>
                  </a:ext>
                </a:extLst>
              </a:tr>
              <a:tr h="273854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Tuxcueca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6,316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4.38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131.48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1,577.80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13585413"/>
                  </a:ext>
                </a:extLst>
              </a:tr>
              <a:tr h="260814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Santa María del Oro</a:t>
                      </a:r>
                      <a:endParaRPr lang="es-MX" sz="1400" b="1" i="0" u="none" strike="noStrike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2,517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1.11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33.42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401.00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64451174"/>
                  </a:ext>
                </a:extLst>
              </a:tr>
              <a:tr h="215309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s-MX" sz="1400" b="1" i="0" u="none" strike="noStrike" dirty="0">
                        <a:solidFill>
                          <a:srgbClr val="FFD9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90,960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62.56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1,876.78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22,521.33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362257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643737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170</Words>
  <Application>Microsoft Office PowerPoint</Application>
  <PresentationFormat>Panorámica</PresentationFormat>
  <Paragraphs>67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Arial</vt:lpstr>
      <vt:lpstr>Arial Nova Light</vt:lpstr>
      <vt:lpstr>Calibri</vt:lpstr>
      <vt:lpstr>Calibri Light</vt:lpstr>
      <vt:lpstr>PFAgoraSansPro-Light</vt:lpstr>
      <vt:lpstr>Wingdings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Simar</dc:creator>
  <cp:lastModifiedBy>Simar</cp:lastModifiedBy>
  <cp:revision>2</cp:revision>
  <dcterms:created xsi:type="dcterms:W3CDTF">2021-11-05T17:32:20Z</dcterms:created>
  <dcterms:modified xsi:type="dcterms:W3CDTF">2021-11-10T18:37:43Z</dcterms:modified>
</cp:coreProperties>
</file>