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0D83-BA89-43E3-A7BD-CC34D0B9902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6B14D-B3BB-41E3-9CAE-ED8B6289D63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88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0D83-BA89-43E3-A7BD-CC34D0B9902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6B14D-B3BB-41E3-9CAE-ED8B6289D63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5165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0D83-BA89-43E3-A7BD-CC34D0B9902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6B14D-B3BB-41E3-9CAE-ED8B6289D63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9573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0D83-BA89-43E3-A7BD-CC34D0B9902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6B14D-B3BB-41E3-9CAE-ED8B6289D63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8781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0D83-BA89-43E3-A7BD-CC34D0B9902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6B14D-B3BB-41E3-9CAE-ED8B6289D63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2537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0D83-BA89-43E3-A7BD-CC34D0B9902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6B14D-B3BB-41E3-9CAE-ED8B6289D63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9392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0D83-BA89-43E3-A7BD-CC34D0B9902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6B14D-B3BB-41E3-9CAE-ED8B6289D63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129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0D83-BA89-43E3-A7BD-CC34D0B9902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6B14D-B3BB-41E3-9CAE-ED8B6289D63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060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0D83-BA89-43E3-A7BD-CC34D0B9902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6B14D-B3BB-41E3-9CAE-ED8B6289D63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6174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0D83-BA89-43E3-A7BD-CC34D0B9902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6B14D-B3BB-41E3-9CAE-ED8B6289D63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8675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0D83-BA89-43E3-A7BD-CC34D0B9902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6B14D-B3BB-41E3-9CAE-ED8B6289D63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8873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0D83-BA89-43E3-A7BD-CC34D0B9902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6B14D-B3BB-41E3-9CAE-ED8B6289D63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494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622" y="4317966"/>
            <a:ext cx="6722378" cy="254003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F074B48-E55D-427E-A52C-2DB33344C9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593" y="129896"/>
            <a:ext cx="2887728" cy="72589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B8781B5-3F8A-40EE-864A-E890733D8796}"/>
              </a:ext>
            </a:extLst>
          </p:cNvPr>
          <p:cNvSpPr txBox="1"/>
          <p:nvPr/>
        </p:nvSpPr>
        <p:spPr>
          <a:xfrm>
            <a:off x="84679" y="5336492"/>
            <a:ext cx="68085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>
                <a:latin typeface="Arial Nova Light" panose="020B0304020202020204" pitchFamily="34" charset="0"/>
              </a:rPr>
              <a:t>Variables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datos de volumen corresponde al periodo del 1 de enero al 31 de diciembre de 2011</a:t>
            </a:r>
            <a:endParaRPr lang="es-MX" sz="1100" b="1" dirty="0">
              <a:latin typeface="PFAgoraSansPro-Light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s-MX" sz="1100" dirty="0">
                <a:latin typeface="PFAgoraSansPro-Light" pitchFamily="2" charset="0"/>
              </a:rPr>
              <a:t>Los </a:t>
            </a:r>
            <a:r>
              <a:rPr lang="es-MX" sz="1100" dirty="0" smtClean="0">
                <a:latin typeface="PFAgoraSansPro-Light" pitchFamily="2" charset="0"/>
              </a:rPr>
              <a:t>datos </a:t>
            </a:r>
            <a:r>
              <a:rPr lang="es-MX" sz="1100" dirty="0">
                <a:latin typeface="PFAgoraSansPro-Light" pitchFamily="2" charset="0"/>
              </a:rPr>
              <a:t>de población corresponde a los resultados del Censo de Población y vivienda 2010</a:t>
            </a:r>
            <a:r>
              <a:rPr lang="es-MX" sz="1100" dirty="0" smtClean="0">
                <a:latin typeface="Arial Nova Light" panose="020B03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</a:t>
            </a:r>
            <a:r>
              <a:rPr lang="es-MX" sz="1100" dirty="0">
                <a:latin typeface="Arial Nova Light" panose="020B0304020202020204" pitchFamily="34" charset="0"/>
              </a:rPr>
              <a:t>residuos sólidos son pesados en bascula y registrados en sistema.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Los datos son oficiales para el SIMAR Sureste.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El municipio de Santa María del Oro pertenece la Intermunicipalidad, pero dispones sus residuos en un vertedero </a:t>
            </a:r>
            <a:r>
              <a:rPr lang="es-MX" sz="1100" dirty="0" smtClean="0">
                <a:latin typeface="Arial Nova Light" panose="020B0304020202020204" pitchFamily="34" charset="0"/>
              </a:rPr>
              <a:t>controlado, por lo que los datos son aproximados.</a:t>
            </a:r>
            <a:endParaRPr lang="es-MX" sz="1100" dirty="0">
              <a:latin typeface="Arial Nova Light" panose="020B030402020202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931197"/>
              </p:ext>
            </p:extLst>
          </p:nvPr>
        </p:nvGraphicFramePr>
        <p:xfrm>
          <a:off x="1814513" y="1315951"/>
          <a:ext cx="8258174" cy="393311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14890">
                  <a:extLst>
                    <a:ext uri="{9D8B030D-6E8A-4147-A177-3AD203B41FA5}">
                      <a16:colId xmlns:a16="http://schemas.microsoft.com/office/drawing/2014/main" val="4291669758"/>
                    </a:ext>
                  </a:extLst>
                </a:gridCol>
                <a:gridCol w="1310821">
                  <a:extLst>
                    <a:ext uri="{9D8B030D-6E8A-4147-A177-3AD203B41FA5}">
                      <a16:colId xmlns:a16="http://schemas.microsoft.com/office/drawing/2014/main" val="2561301278"/>
                    </a:ext>
                  </a:extLst>
                </a:gridCol>
                <a:gridCol w="1310821">
                  <a:extLst>
                    <a:ext uri="{9D8B030D-6E8A-4147-A177-3AD203B41FA5}">
                      <a16:colId xmlns:a16="http://schemas.microsoft.com/office/drawing/2014/main" val="3231341559"/>
                    </a:ext>
                  </a:extLst>
                </a:gridCol>
                <a:gridCol w="1310821">
                  <a:extLst>
                    <a:ext uri="{9D8B030D-6E8A-4147-A177-3AD203B41FA5}">
                      <a16:colId xmlns:a16="http://schemas.microsoft.com/office/drawing/2014/main" val="489123989"/>
                    </a:ext>
                  </a:extLst>
                </a:gridCol>
                <a:gridCol w="1310821">
                  <a:extLst>
                    <a:ext uri="{9D8B030D-6E8A-4147-A177-3AD203B41FA5}">
                      <a16:colId xmlns:a16="http://schemas.microsoft.com/office/drawing/2014/main" val="1950680358"/>
                    </a:ext>
                  </a:extLst>
                </a:gridCol>
              </a:tblGrid>
              <a:tr h="30023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Disposición</a:t>
                      </a:r>
                      <a:r>
                        <a:rPr lang="es-MX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Final de Residuos Sólidos Urbanos en Relleno Sanitario 2016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848162"/>
                  </a:ext>
                </a:extLst>
              </a:tr>
              <a:tr h="3002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Ton/día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Ton/año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636848"/>
                  </a:ext>
                </a:extLst>
              </a:tr>
              <a:tr h="3002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Marcos Castellanos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13,031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12.72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381.58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4,578.98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11640513"/>
                  </a:ext>
                </a:extLst>
              </a:tr>
              <a:tr h="3002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Mazamitla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13,225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13.36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400.74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4,808.90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94218865"/>
                  </a:ext>
                </a:extLst>
              </a:tr>
              <a:tr h="3002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Quitupan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8,691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184.50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2,214.02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43879126"/>
                  </a:ext>
                </a:extLst>
              </a:tr>
              <a:tr h="3002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Tizapan El Alto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20,857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15.54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466.11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5,593.30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8528863"/>
                  </a:ext>
                </a:extLst>
              </a:tr>
              <a:tr h="3002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Valle de Juárez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155.45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1,865.38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80586167"/>
                  </a:ext>
                </a:extLst>
              </a:tr>
              <a:tr h="3302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145.39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1,744.63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14710297"/>
                  </a:ext>
                </a:extLst>
              </a:tr>
              <a:tr h="3002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89.06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1,068.69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40855657"/>
                  </a:ext>
                </a:extLst>
              </a:tr>
              <a:tr h="3002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 de Corona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10,837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8.56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256.83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3,081.99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31359812"/>
                  </a:ext>
                </a:extLst>
              </a:tr>
              <a:tr h="3002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151.89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1,822.68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2919344"/>
                  </a:ext>
                </a:extLst>
              </a:tr>
              <a:tr h="3002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María del Oro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2,517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97962510"/>
                  </a:ext>
                </a:extLst>
              </a:tr>
              <a:tr h="3002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90,960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74.38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2,231.55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26,778.56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81407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96070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170</Words>
  <Application>Microsoft Office PowerPoint</Application>
  <PresentationFormat>Panorámica</PresentationFormat>
  <Paragraphs>67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Arial Nova Light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2</cp:revision>
  <dcterms:created xsi:type="dcterms:W3CDTF">2021-11-05T17:36:42Z</dcterms:created>
  <dcterms:modified xsi:type="dcterms:W3CDTF">2021-11-10T18:49:53Z</dcterms:modified>
</cp:coreProperties>
</file>