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7" d="100"/>
          <a:sy n="67" d="100"/>
        </p:scale>
        <p:origin x="85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4F519-7FD6-4DDA-A4A4-D99E5E719AAA}" type="datetimeFigureOut">
              <a:rPr lang="es-MX" smtClean="0"/>
              <a:t>10/11/2021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45CF2-7CFF-46BE-A18A-97C240336DB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202837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4F519-7FD6-4DDA-A4A4-D99E5E719AAA}" type="datetimeFigureOut">
              <a:rPr lang="es-MX" smtClean="0"/>
              <a:t>10/11/2021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45CF2-7CFF-46BE-A18A-97C240336DB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951664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4F519-7FD6-4DDA-A4A4-D99E5E719AAA}" type="datetimeFigureOut">
              <a:rPr lang="es-MX" smtClean="0"/>
              <a:t>10/11/2021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45CF2-7CFF-46BE-A18A-97C240336DB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156920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4F519-7FD6-4DDA-A4A4-D99E5E719AAA}" type="datetimeFigureOut">
              <a:rPr lang="es-MX" smtClean="0"/>
              <a:t>10/11/2021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45CF2-7CFF-46BE-A18A-97C240336DB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919687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4F519-7FD6-4DDA-A4A4-D99E5E719AAA}" type="datetimeFigureOut">
              <a:rPr lang="es-MX" smtClean="0"/>
              <a:t>10/11/2021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45CF2-7CFF-46BE-A18A-97C240336DB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45366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4F519-7FD6-4DDA-A4A4-D99E5E719AAA}" type="datetimeFigureOut">
              <a:rPr lang="es-MX" smtClean="0"/>
              <a:t>10/11/2021</a:t>
            </a:fld>
            <a:endParaRPr lang="es-MX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45CF2-7CFF-46BE-A18A-97C240336DB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157280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4F519-7FD6-4DDA-A4A4-D99E5E719AAA}" type="datetimeFigureOut">
              <a:rPr lang="es-MX" smtClean="0"/>
              <a:t>10/11/2021</a:t>
            </a:fld>
            <a:endParaRPr lang="es-MX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45CF2-7CFF-46BE-A18A-97C240336DB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563841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4F519-7FD6-4DDA-A4A4-D99E5E719AAA}" type="datetimeFigureOut">
              <a:rPr lang="es-MX" smtClean="0"/>
              <a:t>10/11/2021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45CF2-7CFF-46BE-A18A-97C240336DB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60635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4F519-7FD6-4DDA-A4A4-D99E5E719AAA}" type="datetimeFigureOut">
              <a:rPr lang="es-MX" smtClean="0"/>
              <a:t>10/11/2021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45CF2-7CFF-46BE-A18A-97C240336DB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202412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4F519-7FD6-4DDA-A4A4-D99E5E719AAA}" type="datetimeFigureOut">
              <a:rPr lang="es-MX" smtClean="0"/>
              <a:t>10/11/2021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45CF2-7CFF-46BE-A18A-97C240336DB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98835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4F519-7FD6-4DDA-A4A4-D99E5E719AAA}" type="datetimeFigureOut">
              <a:rPr lang="es-MX" smtClean="0"/>
              <a:t>10/11/2021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45CF2-7CFF-46BE-A18A-97C240336DB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563933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94F519-7FD6-4DDA-A4A4-D99E5E719AAA}" type="datetimeFigureOut">
              <a:rPr lang="es-MX" smtClean="0"/>
              <a:t>10/11/2021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D45CF2-7CFF-46BE-A18A-97C240336DB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963604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38FB982B-EF23-4574-AB49-32B53B300F7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138" t="40611" r="31480" b="38895"/>
          <a:stretch/>
        </p:blipFill>
        <p:spPr>
          <a:xfrm>
            <a:off x="84679" y="129896"/>
            <a:ext cx="2887727" cy="1186054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DF074B48-E55D-427E-A52C-2DB33344C92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9593" y="129896"/>
            <a:ext cx="2887728" cy="725890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42943051-7FE4-44F8-84F8-99769DCDF8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34062" y="4191174"/>
            <a:ext cx="7057938" cy="2666825"/>
          </a:xfrm>
          <a:prstGeom prst="rect">
            <a:avLst/>
          </a:prstGeom>
        </p:spPr>
      </p:pic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2712282"/>
              </p:ext>
            </p:extLst>
          </p:nvPr>
        </p:nvGraphicFramePr>
        <p:xfrm>
          <a:off x="1728788" y="1331737"/>
          <a:ext cx="8543923" cy="3854847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3119211">
                  <a:extLst>
                    <a:ext uri="{9D8B030D-6E8A-4147-A177-3AD203B41FA5}">
                      <a16:colId xmlns:a16="http://schemas.microsoft.com/office/drawing/2014/main" val="122626763"/>
                    </a:ext>
                  </a:extLst>
                </a:gridCol>
                <a:gridCol w="1356178">
                  <a:extLst>
                    <a:ext uri="{9D8B030D-6E8A-4147-A177-3AD203B41FA5}">
                      <a16:colId xmlns:a16="http://schemas.microsoft.com/office/drawing/2014/main" val="2116130047"/>
                    </a:ext>
                  </a:extLst>
                </a:gridCol>
                <a:gridCol w="1356178">
                  <a:extLst>
                    <a:ext uri="{9D8B030D-6E8A-4147-A177-3AD203B41FA5}">
                      <a16:colId xmlns:a16="http://schemas.microsoft.com/office/drawing/2014/main" val="476205699"/>
                    </a:ext>
                  </a:extLst>
                </a:gridCol>
                <a:gridCol w="1356178">
                  <a:extLst>
                    <a:ext uri="{9D8B030D-6E8A-4147-A177-3AD203B41FA5}">
                      <a16:colId xmlns:a16="http://schemas.microsoft.com/office/drawing/2014/main" val="1597321999"/>
                    </a:ext>
                  </a:extLst>
                </a:gridCol>
                <a:gridCol w="1356178">
                  <a:extLst>
                    <a:ext uri="{9D8B030D-6E8A-4147-A177-3AD203B41FA5}">
                      <a16:colId xmlns:a16="http://schemas.microsoft.com/office/drawing/2014/main" val="1407960997"/>
                    </a:ext>
                  </a:extLst>
                </a:gridCol>
              </a:tblGrid>
              <a:tr h="432596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s-MX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Disposición</a:t>
                      </a:r>
                      <a:r>
                        <a:rPr lang="es-MX" sz="18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Final de Residuos Solidos Urbanos en Relleno Sanitario 2017</a:t>
                      </a:r>
                      <a:endParaRPr lang="es-MX" sz="1800" b="1" i="0" u="none" strike="noStrike" dirty="0">
                        <a:solidFill>
                          <a:srgbClr val="FFD966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4100712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Municipio</a:t>
                      </a:r>
                      <a:endParaRPr lang="es-MX" sz="1600" b="1" i="0" u="none" strike="noStrike" dirty="0">
                        <a:solidFill>
                          <a:srgbClr val="FFD966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Población</a:t>
                      </a:r>
                      <a:endParaRPr lang="es-MX" sz="1600" b="1" i="0" u="none" strike="noStrike" dirty="0">
                        <a:solidFill>
                          <a:srgbClr val="FFD966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Ton/día</a:t>
                      </a:r>
                      <a:endParaRPr lang="es-MX" sz="1600" b="1" i="0" u="none" strike="noStrike">
                        <a:solidFill>
                          <a:srgbClr val="FFD966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Ton/mes</a:t>
                      </a:r>
                      <a:endParaRPr lang="es-MX" sz="1600" b="1" i="0" u="none" strike="noStrike" dirty="0">
                        <a:solidFill>
                          <a:srgbClr val="FFD966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Ton/año</a:t>
                      </a:r>
                      <a:endParaRPr lang="es-MX" sz="1600" b="1" i="0" u="none" strike="noStrike" dirty="0">
                        <a:solidFill>
                          <a:srgbClr val="FFD966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5384711"/>
                  </a:ext>
                </a:extLst>
              </a:tr>
              <a:tr h="300038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Marcos Castellanos</a:t>
                      </a:r>
                      <a:endParaRPr lang="es-MX" sz="1400" b="1" i="0" u="none" strike="noStrike" dirty="0">
                        <a:solidFill>
                          <a:srgbClr val="FFD966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13,031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12.60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378.09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4,537.06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407127680"/>
                  </a:ext>
                </a:extLst>
              </a:tr>
              <a:tr h="2714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Mazamitla</a:t>
                      </a:r>
                      <a:endParaRPr lang="es-MX" sz="1400" b="1" i="0" u="none" strike="noStrike">
                        <a:solidFill>
                          <a:srgbClr val="FFD966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13,225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12.52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375.65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4,507.79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958766424"/>
                  </a:ext>
                </a:extLst>
              </a:tr>
              <a:tr h="271463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Quitupan</a:t>
                      </a:r>
                      <a:endParaRPr lang="es-MX" sz="1400" b="1" i="0" u="none" strike="noStrike">
                        <a:solidFill>
                          <a:srgbClr val="FFD966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8,691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6.03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180.91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2,170.94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909747106"/>
                  </a:ext>
                </a:extLst>
              </a:tr>
              <a:tr h="314325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Tizapan El Alto</a:t>
                      </a:r>
                      <a:endParaRPr lang="es-MX" sz="1400" b="1" i="0" u="none" strike="noStrike">
                        <a:solidFill>
                          <a:srgbClr val="FFD966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20,857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15.92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477.50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5,730.04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043436855"/>
                  </a:ext>
                </a:extLst>
              </a:tr>
              <a:tr h="300037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Valle de Juárez</a:t>
                      </a:r>
                      <a:endParaRPr lang="es-MX" sz="1400" b="1" i="0" u="none" strike="noStrike">
                        <a:solidFill>
                          <a:srgbClr val="FFD966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5,798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5.24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157.23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1,886.75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582423818"/>
                  </a:ext>
                </a:extLst>
              </a:tr>
              <a:tr h="300038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Concepción de Buenos Aires</a:t>
                      </a:r>
                      <a:endParaRPr lang="es-MX" sz="1400" b="1" i="0" u="none" strike="noStrike">
                        <a:solidFill>
                          <a:srgbClr val="FFD966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5,933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4.87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146.00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1,752.00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212519079"/>
                  </a:ext>
                </a:extLst>
              </a:tr>
              <a:tr h="2714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 Manzanilla de la Paz</a:t>
                      </a:r>
                      <a:endParaRPr lang="es-MX" sz="1400" b="1" i="0" u="none" strike="noStrike">
                        <a:solidFill>
                          <a:srgbClr val="FFD966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3,755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2.98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89.43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1,073.20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197843613"/>
                  </a:ext>
                </a:extLst>
              </a:tr>
              <a:tr h="32164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Teocuitatlán de Corona</a:t>
                      </a:r>
                      <a:endParaRPr lang="es-MX" sz="1400" b="1" i="0" u="none" strike="noStrike" dirty="0">
                        <a:solidFill>
                          <a:srgbClr val="FFD966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10,837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8.60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257.92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3,095.02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051427537"/>
                  </a:ext>
                </a:extLst>
              </a:tr>
              <a:tr h="271463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Tuxcueca</a:t>
                      </a:r>
                      <a:endParaRPr lang="es-MX" sz="1400" b="1" i="0" u="none" strike="noStrike">
                        <a:solidFill>
                          <a:srgbClr val="FFD966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6,316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5.08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152.53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1,830.39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863979990"/>
                  </a:ext>
                </a:extLst>
              </a:tr>
              <a:tr h="291686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Santa María del Oro</a:t>
                      </a:r>
                      <a:endParaRPr lang="es-MX" sz="1400" b="1" i="0" u="none" strike="noStrike">
                        <a:solidFill>
                          <a:srgbClr val="FFD966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2,517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615957613"/>
                  </a:ext>
                </a:extLst>
              </a:tr>
              <a:tr h="202797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</a:t>
                      </a:r>
                      <a:endParaRPr lang="es-MX" sz="1400" b="1" i="0" u="none" strike="noStrike" dirty="0">
                        <a:solidFill>
                          <a:srgbClr val="FFD966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90,960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73.84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2,215.27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26,583.19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779395869"/>
                  </a:ext>
                </a:extLst>
              </a:tr>
            </a:tbl>
          </a:graphicData>
        </a:graphic>
      </p:graphicFrame>
      <p:sp>
        <p:nvSpPr>
          <p:cNvPr id="10" name="CuadroTexto 9">
            <a:extLst>
              <a:ext uri="{FF2B5EF4-FFF2-40B4-BE49-F238E27FC236}">
                <a16:creationId xmlns:a16="http://schemas.microsoft.com/office/drawing/2014/main" id="{EB8781B5-3F8A-40EE-864A-E890733D8796}"/>
              </a:ext>
            </a:extLst>
          </p:cNvPr>
          <p:cNvSpPr txBox="1"/>
          <p:nvPr/>
        </p:nvSpPr>
        <p:spPr>
          <a:xfrm>
            <a:off x="84679" y="5336492"/>
            <a:ext cx="6808516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00" b="1" dirty="0">
                <a:latin typeface="Arial Nova Light" panose="020B0304020202020204" pitchFamily="34" charset="0"/>
              </a:rPr>
              <a:t>Variables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s-MX" sz="1100" dirty="0" smtClean="0">
                <a:latin typeface="Arial Nova Light" panose="020B0304020202020204" pitchFamily="34" charset="0"/>
              </a:rPr>
              <a:t>Los datos de volumen corresponde al periodo del 1 de enero al 31 de diciembre de 2011</a:t>
            </a:r>
            <a:endParaRPr lang="es-MX" sz="1100" b="1" dirty="0">
              <a:latin typeface="PFAgoraSansPro-Light" pitchFamily="2" charset="0"/>
            </a:endParaRP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es-MX" sz="1100" dirty="0">
                <a:latin typeface="PFAgoraSansPro-Light" pitchFamily="2" charset="0"/>
              </a:rPr>
              <a:t>Los </a:t>
            </a:r>
            <a:r>
              <a:rPr lang="es-MX" sz="1100" dirty="0" smtClean="0">
                <a:latin typeface="PFAgoraSansPro-Light" pitchFamily="2" charset="0"/>
              </a:rPr>
              <a:t>datos </a:t>
            </a:r>
            <a:r>
              <a:rPr lang="es-MX" sz="1100" dirty="0">
                <a:latin typeface="PFAgoraSansPro-Light" pitchFamily="2" charset="0"/>
              </a:rPr>
              <a:t>de población corresponde a los resultados del Censo de Población y vivienda 2010</a:t>
            </a:r>
            <a:r>
              <a:rPr lang="es-MX" sz="1100" dirty="0" smtClean="0">
                <a:latin typeface="Arial Nova Light" panose="020B0304020202020204" pitchFamily="34" charset="0"/>
              </a:rPr>
              <a:t>.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s-MX" sz="1100" dirty="0" smtClean="0">
                <a:latin typeface="Arial Nova Light" panose="020B0304020202020204" pitchFamily="34" charset="0"/>
              </a:rPr>
              <a:t>Los </a:t>
            </a:r>
            <a:r>
              <a:rPr lang="es-MX" sz="1100" dirty="0">
                <a:latin typeface="Arial Nova Light" panose="020B0304020202020204" pitchFamily="34" charset="0"/>
              </a:rPr>
              <a:t>residuos sólidos son pesados en bascula y registrados en sistema.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s-MX" sz="1100" dirty="0">
                <a:latin typeface="Arial Nova Light" panose="020B0304020202020204" pitchFamily="34" charset="0"/>
              </a:rPr>
              <a:t>Los datos son oficiales para el SIMAR Sureste. 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s-MX" sz="1100" dirty="0">
                <a:latin typeface="Arial Nova Light" panose="020B0304020202020204" pitchFamily="34" charset="0"/>
              </a:rPr>
              <a:t>El municipio de Santa María del Oro pertenece la Intermunicipalidad, pero dispones sus residuos en un vertedero </a:t>
            </a:r>
            <a:r>
              <a:rPr lang="es-MX" sz="1100" dirty="0" smtClean="0">
                <a:latin typeface="Arial Nova Light" panose="020B0304020202020204" pitchFamily="34" charset="0"/>
              </a:rPr>
              <a:t>controlado, por lo que los datos son aproximados.</a:t>
            </a:r>
            <a:endParaRPr lang="es-MX" sz="1100" dirty="0">
              <a:latin typeface="Arial Nova Light" panose="020B03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147085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170</Words>
  <Application>Microsoft Office PowerPoint</Application>
  <PresentationFormat>Panorámica</PresentationFormat>
  <Paragraphs>67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8" baseType="lpstr">
      <vt:lpstr>Arial</vt:lpstr>
      <vt:lpstr>Arial Nova Light</vt:lpstr>
      <vt:lpstr>Calibri</vt:lpstr>
      <vt:lpstr>Calibri Light</vt:lpstr>
      <vt:lpstr>PFAgoraSansPro-Light</vt:lpstr>
      <vt:lpstr>Wingdings</vt:lpstr>
      <vt:lpstr>Tema de Office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Simar</dc:creator>
  <cp:lastModifiedBy>Simar</cp:lastModifiedBy>
  <cp:revision>4</cp:revision>
  <dcterms:created xsi:type="dcterms:W3CDTF">2021-11-05T17:38:05Z</dcterms:created>
  <dcterms:modified xsi:type="dcterms:W3CDTF">2021-11-10T18:57:17Z</dcterms:modified>
</cp:coreProperties>
</file>