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6095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9310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4417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624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750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440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637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385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339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5785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4999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7F69-EF55-4BB5-814F-50D8DC16A6BC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F3192-9B4A-49D9-9455-6CF0CB6711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010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050" y="4202884"/>
            <a:ext cx="7026950" cy="2655116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693489"/>
              </p:ext>
            </p:extLst>
          </p:nvPr>
        </p:nvGraphicFramePr>
        <p:xfrm>
          <a:off x="1848071" y="1443034"/>
          <a:ext cx="8815386" cy="399809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05770">
                  <a:extLst>
                    <a:ext uri="{9D8B030D-6E8A-4147-A177-3AD203B41FA5}">
                      <a16:colId xmlns:a16="http://schemas.microsoft.com/office/drawing/2014/main" val="2561609494"/>
                    </a:ext>
                  </a:extLst>
                </a:gridCol>
                <a:gridCol w="1377404">
                  <a:extLst>
                    <a:ext uri="{9D8B030D-6E8A-4147-A177-3AD203B41FA5}">
                      <a16:colId xmlns:a16="http://schemas.microsoft.com/office/drawing/2014/main" val="887755376"/>
                    </a:ext>
                  </a:extLst>
                </a:gridCol>
                <a:gridCol w="1377404">
                  <a:extLst>
                    <a:ext uri="{9D8B030D-6E8A-4147-A177-3AD203B41FA5}">
                      <a16:colId xmlns:a16="http://schemas.microsoft.com/office/drawing/2014/main" val="2494589150"/>
                    </a:ext>
                  </a:extLst>
                </a:gridCol>
                <a:gridCol w="1377404">
                  <a:extLst>
                    <a:ext uri="{9D8B030D-6E8A-4147-A177-3AD203B41FA5}">
                      <a16:colId xmlns:a16="http://schemas.microsoft.com/office/drawing/2014/main" val="1480941030"/>
                    </a:ext>
                  </a:extLst>
                </a:gridCol>
                <a:gridCol w="1377404">
                  <a:extLst>
                    <a:ext uri="{9D8B030D-6E8A-4147-A177-3AD203B41FA5}">
                      <a16:colId xmlns:a16="http://schemas.microsoft.com/office/drawing/2014/main" val="3343808228"/>
                    </a:ext>
                  </a:extLst>
                </a:gridCol>
              </a:tblGrid>
              <a:tr h="47738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Disposición Final de Residuos Solidos</a:t>
                      </a:r>
                      <a:r>
                        <a:rPr lang="es-MX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Urbanos en Relleno Sanitario 2019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10436"/>
                  </a:ext>
                </a:extLst>
              </a:tr>
              <a:tr h="32975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Ton/día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Ton/año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423724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Marcos Castellanos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13,031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14.71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441.28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5,295.30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780136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Mazamitla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13,225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15.38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461.36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5,536.32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0130597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Quitupan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8,691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187.99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2,255.89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8019684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Tizapan El Alto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508.17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6,098.00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0087972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Valle de Juárez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174.08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2,088.93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0946256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151.10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1,813.16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646372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92.56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1,110.67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3521395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266.92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3,203.07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6456032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157.86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1,894.29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9557599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María del Oro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33.42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401.00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1635426"/>
                  </a:ext>
                </a:extLst>
              </a:tr>
              <a:tr h="2900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90,960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82.49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2,474.72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29,696.63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42804169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781B5-3F8A-40EE-864A-E890733D8796}"/>
              </a:ext>
            </a:extLst>
          </p:cNvPr>
          <p:cNvSpPr txBox="1"/>
          <p:nvPr/>
        </p:nvSpPr>
        <p:spPr>
          <a:xfrm>
            <a:off x="84679" y="5336492"/>
            <a:ext cx="68085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datos de volumen corresponde al periodo del 1 de enero al 31 de diciembre de 2011</a:t>
            </a:r>
            <a:endParaRPr lang="es-MX" sz="1100" b="1" dirty="0">
              <a:latin typeface="PFAgoraSansPro-Ligh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100" dirty="0">
                <a:latin typeface="PFAgoraSansPro-Light" pitchFamily="2" charset="0"/>
              </a:rPr>
              <a:t>Los </a:t>
            </a:r>
            <a:r>
              <a:rPr lang="es-MX" sz="1100" dirty="0" smtClean="0">
                <a:latin typeface="PFAgoraSansPro-Light" pitchFamily="2" charset="0"/>
              </a:rPr>
              <a:t>datos </a:t>
            </a:r>
            <a:r>
              <a:rPr lang="es-MX" sz="1100" dirty="0">
                <a:latin typeface="PFAgoraSansPro-Light" pitchFamily="2" charset="0"/>
              </a:rPr>
              <a:t>de población corresponde a los resultados del Censo de Población y vivienda 2010</a:t>
            </a:r>
            <a:r>
              <a:rPr lang="es-MX" sz="1100" dirty="0" smtClean="0">
                <a:latin typeface="Arial Nova Light" panose="020B03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</a:t>
            </a:r>
            <a:r>
              <a:rPr lang="es-MX" sz="1100" dirty="0">
                <a:latin typeface="Arial Nova Light" panose="020B0304020202020204" pitchFamily="34" charset="0"/>
              </a:rPr>
              <a:t>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El municipio de Santa María del Oro pertenece la Intermunicipalidad, pero dispones sus residuos en un vertedero </a:t>
            </a:r>
            <a:r>
              <a:rPr lang="es-MX" sz="1100" dirty="0" smtClean="0">
                <a:latin typeface="Arial Nova Light" panose="020B0304020202020204" pitchFamily="34" charset="0"/>
              </a:rPr>
              <a:t>controlado, por lo que los datos son aproximados.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31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170</Words>
  <Application>Microsoft Office PowerPoint</Application>
  <PresentationFormat>Panorámica</PresentationFormat>
  <Paragraphs>67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Arial Nova Light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4</cp:revision>
  <dcterms:created xsi:type="dcterms:W3CDTF">2021-11-05T17:42:06Z</dcterms:created>
  <dcterms:modified xsi:type="dcterms:W3CDTF">2021-11-10T19:11:17Z</dcterms:modified>
</cp:coreProperties>
</file>