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C8034-EA40-4513-AEDB-2C04381BAD91}" type="datetimeFigureOut">
              <a:rPr lang="es-MX" smtClean="0"/>
              <a:t>11/11/2021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A6217-1BC8-4129-BEB6-10694A12D0E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17209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C8034-EA40-4513-AEDB-2C04381BAD91}" type="datetimeFigureOut">
              <a:rPr lang="es-MX" smtClean="0"/>
              <a:t>11/11/2021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A6217-1BC8-4129-BEB6-10694A12D0E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03327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C8034-EA40-4513-AEDB-2C04381BAD91}" type="datetimeFigureOut">
              <a:rPr lang="es-MX" smtClean="0"/>
              <a:t>11/11/2021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A6217-1BC8-4129-BEB6-10694A12D0E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40478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C8034-EA40-4513-AEDB-2C04381BAD91}" type="datetimeFigureOut">
              <a:rPr lang="es-MX" smtClean="0"/>
              <a:t>11/11/2021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A6217-1BC8-4129-BEB6-10694A12D0E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2675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C8034-EA40-4513-AEDB-2C04381BAD91}" type="datetimeFigureOut">
              <a:rPr lang="es-MX" smtClean="0"/>
              <a:t>11/11/2021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A6217-1BC8-4129-BEB6-10694A12D0E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4494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C8034-EA40-4513-AEDB-2C04381BAD91}" type="datetimeFigureOut">
              <a:rPr lang="es-MX" smtClean="0"/>
              <a:t>11/11/2021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A6217-1BC8-4129-BEB6-10694A12D0E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00420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C8034-EA40-4513-AEDB-2C04381BAD91}" type="datetimeFigureOut">
              <a:rPr lang="es-MX" smtClean="0"/>
              <a:t>11/11/2021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A6217-1BC8-4129-BEB6-10694A12D0E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26324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C8034-EA40-4513-AEDB-2C04381BAD91}" type="datetimeFigureOut">
              <a:rPr lang="es-MX" smtClean="0"/>
              <a:t>11/11/2021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A6217-1BC8-4129-BEB6-10694A12D0E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74371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C8034-EA40-4513-AEDB-2C04381BAD91}" type="datetimeFigureOut">
              <a:rPr lang="es-MX" smtClean="0"/>
              <a:t>11/11/2021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A6217-1BC8-4129-BEB6-10694A12D0E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17980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C8034-EA40-4513-AEDB-2C04381BAD91}" type="datetimeFigureOut">
              <a:rPr lang="es-MX" smtClean="0"/>
              <a:t>11/11/2021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A6217-1BC8-4129-BEB6-10694A12D0E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59524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C8034-EA40-4513-AEDB-2C04381BAD91}" type="datetimeFigureOut">
              <a:rPr lang="es-MX" smtClean="0"/>
              <a:t>11/11/2021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A6217-1BC8-4129-BEB6-10694A12D0E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1141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C8034-EA40-4513-AEDB-2C04381BAD91}" type="datetimeFigureOut">
              <a:rPr lang="es-MX" smtClean="0"/>
              <a:t>11/11/2021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5A6217-1BC8-4129-BEB6-10694A12D0E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17656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8FB982B-EF23-4574-AB49-32B53B300F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138" t="40611" r="31480" b="38895"/>
          <a:stretch/>
        </p:blipFill>
        <p:spPr>
          <a:xfrm>
            <a:off x="84679" y="129896"/>
            <a:ext cx="2887727" cy="118605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F074B48-E55D-427E-A52C-2DB33344C9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9593" y="129896"/>
            <a:ext cx="2887728" cy="72589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2943051-7FE4-44F8-84F8-99769DCDF8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1842" y="4254570"/>
            <a:ext cx="6890158" cy="2603429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EB8781B5-3F8A-40EE-864A-E890733D8796}"/>
              </a:ext>
            </a:extLst>
          </p:cNvPr>
          <p:cNvSpPr txBox="1"/>
          <p:nvPr/>
        </p:nvSpPr>
        <p:spPr>
          <a:xfrm>
            <a:off x="84679" y="5336492"/>
            <a:ext cx="680851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b="1" dirty="0">
                <a:latin typeface="Arial Nova Light" panose="020B0304020202020204" pitchFamily="34" charset="0"/>
              </a:rPr>
              <a:t>Variables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MX" sz="1100" dirty="0" smtClean="0">
                <a:latin typeface="Arial Nova Light" panose="020B0304020202020204" pitchFamily="34" charset="0"/>
              </a:rPr>
              <a:t>Los datos de volumen corresponde al periodo del 1 de enero al 31 de diciembre de 2011</a:t>
            </a:r>
            <a:endParaRPr lang="es-MX" sz="1100" b="1" dirty="0">
              <a:latin typeface="PFAgoraSansPro-Light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s-MX" sz="1100" dirty="0">
                <a:latin typeface="PFAgoraSansPro-Light" pitchFamily="2" charset="0"/>
              </a:rPr>
              <a:t>Los </a:t>
            </a:r>
            <a:r>
              <a:rPr lang="es-MX" sz="1100" dirty="0" smtClean="0">
                <a:latin typeface="PFAgoraSansPro-Light" pitchFamily="2" charset="0"/>
              </a:rPr>
              <a:t>datos </a:t>
            </a:r>
            <a:r>
              <a:rPr lang="es-MX" sz="1100" dirty="0">
                <a:latin typeface="PFAgoraSansPro-Light" pitchFamily="2" charset="0"/>
              </a:rPr>
              <a:t>de población corresponde a los resultados del Censo de Población y vivienda </a:t>
            </a:r>
            <a:r>
              <a:rPr lang="es-MX" sz="1100" dirty="0" smtClean="0">
                <a:latin typeface="PFAgoraSansPro-Light" pitchFamily="2" charset="0"/>
              </a:rPr>
              <a:t>2020</a:t>
            </a:r>
            <a:r>
              <a:rPr lang="es-MX" sz="1100" dirty="0" smtClean="0">
                <a:latin typeface="Arial Nova Light" panose="020B0304020202020204" pitchFamily="34" charset="0"/>
              </a:rPr>
              <a:t>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MX" sz="1100" dirty="0" smtClean="0">
                <a:latin typeface="Arial Nova Light" panose="020B0304020202020204" pitchFamily="34" charset="0"/>
              </a:rPr>
              <a:t>Los </a:t>
            </a:r>
            <a:r>
              <a:rPr lang="es-MX" sz="1100" dirty="0">
                <a:latin typeface="Arial Nova Light" panose="020B0304020202020204" pitchFamily="34" charset="0"/>
              </a:rPr>
              <a:t>residuos sólidos son pesados en bascula y registrados en sistema.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MX" sz="1100" dirty="0">
                <a:latin typeface="Arial Nova Light" panose="020B0304020202020204" pitchFamily="34" charset="0"/>
              </a:rPr>
              <a:t>Los datos son oficiales para el SIMAR Sureste.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MX" sz="1100" dirty="0">
                <a:latin typeface="Arial Nova Light" panose="020B0304020202020204" pitchFamily="34" charset="0"/>
              </a:rPr>
              <a:t>El municipio de Santa María del Oro pertenece la Intermunicipalidad, pero dispones sus residuos en un vertedero </a:t>
            </a:r>
            <a:r>
              <a:rPr lang="es-MX" sz="1100" dirty="0" smtClean="0">
                <a:latin typeface="Arial Nova Light" panose="020B0304020202020204" pitchFamily="34" charset="0"/>
              </a:rPr>
              <a:t>controlado, por lo que los datos son aproximados.</a:t>
            </a:r>
            <a:endParaRPr lang="es-MX" sz="1100" dirty="0">
              <a:latin typeface="Arial Nova Light" panose="020B0304020202020204" pitchFamily="34" charset="0"/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9403156"/>
              </p:ext>
            </p:extLst>
          </p:nvPr>
        </p:nvGraphicFramePr>
        <p:xfrm>
          <a:off x="1385888" y="1315952"/>
          <a:ext cx="9358311" cy="377630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509367">
                  <a:extLst>
                    <a:ext uri="{9D8B030D-6E8A-4147-A177-3AD203B41FA5}">
                      <a16:colId xmlns:a16="http://schemas.microsoft.com/office/drawing/2014/main" val="3594519567"/>
                    </a:ext>
                  </a:extLst>
                </a:gridCol>
                <a:gridCol w="1462236">
                  <a:extLst>
                    <a:ext uri="{9D8B030D-6E8A-4147-A177-3AD203B41FA5}">
                      <a16:colId xmlns:a16="http://schemas.microsoft.com/office/drawing/2014/main" val="2435861188"/>
                    </a:ext>
                  </a:extLst>
                </a:gridCol>
                <a:gridCol w="1462236">
                  <a:extLst>
                    <a:ext uri="{9D8B030D-6E8A-4147-A177-3AD203B41FA5}">
                      <a16:colId xmlns:a16="http://schemas.microsoft.com/office/drawing/2014/main" val="4279529387"/>
                    </a:ext>
                  </a:extLst>
                </a:gridCol>
                <a:gridCol w="1462236">
                  <a:extLst>
                    <a:ext uri="{9D8B030D-6E8A-4147-A177-3AD203B41FA5}">
                      <a16:colId xmlns:a16="http://schemas.microsoft.com/office/drawing/2014/main" val="4110535082"/>
                    </a:ext>
                  </a:extLst>
                </a:gridCol>
                <a:gridCol w="1462236">
                  <a:extLst>
                    <a:ext uri="{9D8B030D-6E8A-4147-A177-3AD203B41FA5}">
                      <a16:colId xmlns:a16="http://schemas.microsoft.com/office/drawing/2014/main" val="1005612107"/>
                    </a:ext>
                  </a:extLst>
                </a:gridCol>
              </a:tblGrid>
              <a:tr h="290485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s-MX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Disposición</a:t>
                      </a:r>
                      <a:r>
                        <a:rPr lang="es-MX" sz="18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Final de Residuos Solidos Urbanos en Relleno Sanitario 2020 </a:t>
                      </a:r>
                      <a:endParaRPr lang="es-MX" sz="1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735061"/>
                  </a:ext>
                </a:extLst>
              </a:tr>
              <a:tr h="29048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Municipio</a:t>
                      </a:r>
                      <a:endParaRPr lang="es-MX" sz="16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Población</a:t>
                      </a:r>
                      <a:endParaRPr lang="es-MX" sz="16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Ton/día</a:t>
                      </a:r>
                      <a:endParaRPr lang="es-MX" sz="16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Ton/mes</a:t>
                      </a:r>
                      <a:endParaRPr lang="es-MX" sz="16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Ton/año</a:t>
                      </a:r>
                      <a:endParaRPr lang="es-MX" sz="16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2044687"/>
                  </a:ext>
                </a:extLst>
              </a:tr>
              <a:tr h="29048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Marcos Castellanos</a:t>
                      </a:r>
                      <a:endParaRPr lang="es-MX" sz="14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13,983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14.45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433.36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5,200.32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54719176"/>
                  </a:ext>
                </a:extLst>
              </a:tr>
              <a:tr h="29048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Mazamitla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14,043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16.67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500.18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6,002.19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03387593"/>
                  </a:ext>
                </a:extLst>
              </a:tr>
              <a:tr h="29048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Quitupan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7,734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6.69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200.77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2,409.20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71140141"/>
                  </a:ext>
                </a:extLst>
              </a:tr>
              <a:tr h="29048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Tizapan</a:t>
                      </a:r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El Alto</a:t>
                      </a:r>
                      <a:endParaRPr lang="es-MX" sz="14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22,758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17.27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518.08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6,216.96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58096822"/>
                  </a:ext>
                </a:extLst>
              </a:tr>
              <a:tr h="29048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Valle de Juárez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6,151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7.57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227.08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2,724.99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10641411"/>
                  </a:ext>
                </a:extLst>
              </a:tr>
              <a:tr h="29048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Concepción de Buenos Aires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6,370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5.17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155.14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1,861.64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79554281"/>
                  </a:ext>
                </a:extLst>
              </a:tr>
              <a:tr h="29048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 Manzanilla de la Paz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4,099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3.17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95.03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1,140.36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79072288"/>
                  </a:ext>
                </a:extLst>
              </a:tr>
              <a:tr h="29048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Teocuitatlán de Corona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11,039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9.14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274.06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3,288.70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70184563"/>
                  </a:ext>
                </a:extLst>
              </a:tr>
              <a:tr h="29048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Tuxcueca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6,702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5.40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162.08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1,944.93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22025437"/>
                  </a:ext>
                </a:extLst>
              </a:tr>
              <a:tr h="29048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Santa María del Oro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1,815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46630332"/>
                  </a:ext>
                </a:extLst>
              </a:tr>
              <a:tr h="29048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s-MX" sz="14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94,694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85.53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2,565.77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30,789.30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714372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5627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170</Words>
  <Application>Microsoft Office PowerPoint</Application>
  <PresentationFormat>Panorámica</PresentationFormat>
  <Paragraphs>67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Arial</vt:lpstr>
      <vt:lpstr>Arial Nova Light</vt:lpstr>
      <vt:lpstr>Calibri</vt:lpstr>
      <vt:lpstr>Calibri Light</vt:lpstr>
      <vt:lpstr>PFAgoraSansPro-Light</vt:lpstr>
      <vt:lpstr>Wingdings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Simar</dc:creator>
  <cp:lastModifiedBy>Simar</cp:lastModifiedBy>
  <cp:revision>6</cp:revision>
  <dcterms:created xsi:type="dcterms:W3CDTF">2021-11-05T17:43:53Z</dcterms:created>
  <dcterms:modified xsi:type="dcterms:W3CDTF">2021-11-11T19:44:36Z</dcterms:modified>
</cp:coreProperties>
</file>