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27B4-BD73-4406-96D5-29B83E756AEE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7D09E-D042-4F32-946C-7CE1B72E6F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9280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27B4-BD73-4406-96D5-29B83E756AEE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7D09E-D042-4F32-946C-7CE1B72E6F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2190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27B4-BD73-4406-96D5-29B83E756AEE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7D09E-D042-4F32-946C-7CE1B72E6F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514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27B4-BD73-4406-96D5-29B83E756AEE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7D09E-D042-4F32-946C-7CE1B72E6F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5790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27B4-BD73-4406-96D5-29B83E756AEE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7D09E-D042-4F32-946C-7CE1B72E6F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6349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27B4-BD73-4406-96D5-29B83E756AEE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7D09E-D042-4F32-946C-7CE1B72E6F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7992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27B4-BD73-4406-96D5-29B83E756AEE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7D09E-D042-4F32-946C-7CE1B72E6F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457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27B4-BD73-4406-96D5-29B83E756AEE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7D09E-D042-4F32-946C-7CE1B72E6F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2858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27B4-BD73-4406-96D5-29B83E756AEE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7D09E-D042-4F32-946C-7CE1B72E6F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7083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27B4-BD73-4406-96D5-29B83E756AEE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7D09E-D042-4F32-946C-7CE1B72E6F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0083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27B4-BD73-4406-96D5-29B83E756AEE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7D09E-D042-4F32-946C-7CE1B72E6F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581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B27B4-BD73-4406-96D5-29B83E756AEE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7D09E-D042-4F32-946C-7CE1B72E6F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9510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5879" y="4320330"/>
            <a:ext cx="6716121" cy="253767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0" y="6010984"/>
            <a:ext cx="1190625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sz="1000" b="1" dirty="0" err="1" smtClean="0">
                <a:latin typeface="PFAgoraSansPro-Light" pitchFamily="2" charset="0"/>
              </a:rPr>
              <a:t>V</a:t>
            </a:r>
            <a:r>
              <a:rPr lang="es-MX" sz="1000" b="1" dirty="0" err="1" smtClean="0">
                <a:solidFill>
                  <a:schemeClr val="tx1"/>
                </a:solidFill>
                <a:latin typeface="PFAgoraSansPro-Light" pitchFamily="2" charset="0"/>
              </a:rPr>
              <a:t>ariables:</a:t>
            </a:r>
            <a:r>
              <a:rPr lang="es-MX" sz="1000" dirty="0" err="1" smtClean="0">
                <a:solidFill>
                  <a:schemeClr val="tx1"/>
                </a:solidFill>
                <a:latin typeface="PFAgoraSansPro-Light" pitchFamily="2" charset="0"/>
              </a:rPr>
              <a:t>Los</a:t>
            </a:r>
            <a:r>
              <a:rPr lang="es-MX" sz="1000" dirty="0" smtClean="0">
                <a:solidFill>
                  <a:schemeClr val="tx1"/>
                </a:solidFill>
                <a:latin typeface="PFAgoraSansPro-Light" pitchFamily="2" charset="0"/>
              </a:rPr>
              <a:t> </a:t>
            </a: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datos de población corresponde a los resultados del Censo de Población y vivienda 2010.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Las cifras corresponde a residuos sólidos urbanos (RSU) definidos en la Ley General para la Prevención y Gestión Integral de Residuos (LGPGIR) como </a:t>
            </a:r>
            <a:r>
              <a:rPr lang="es-MX" sz="1000" dirty="0">
                <a:latin typeface="PFAgoraSansPro-Light" pitchFamily="2" charset="0"/>
              </a:rPr>
              <a:t>aquellos generados en las casas, como resultado de la eliminación de los materiales que se utilizan en las actividades domésticas; son también los que provienen de establecimientos o la vía pública, o los que resultan de la limpieza de las vías o lugares públicos y que tienen características como los domiciliarios.</a:t>
            </a: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135202"/>
              </p:ext>
            </p:extLst>
          </p:nvPr>
        </p:nvGraphicFramePr>
        <p:xfrm>
          <a:off x="1771651" y="1315953"/>
          <a:ext cx="8772526" cy="380295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43187">
                  <a:extLst>
                    <a:ext uri="{9D8B030D-6E8A-4147-A177-3AD203B41FA5}">
                      <a16:colId xmlns:a16="http://schemas.microsoft.com/office/drawing/2014/main" val="4249984559"/>
                    </a:ext>
                  </a:extLst>
                </a:gridCol>
                <a:gridCol w="1816794">
                  <a:extLst>
                    <a:ext uri="{9D8B030D-6E8A-4147-A177-3AD203B41FA5}">
                      <a16:colId xmlns:a16="http://schemas.microsoft.com/office/drawing/2014/main" val="3864140736"/>
                    </a:ext>
                  </a:extLst>
                </a:gridCol>
                <a:gridCol w="1455945">
                  <a:extLst>
                    <a:ext uri="{9D8B030D-6E8A-4147-A177-3AD203B41FA5}">
                      <a16:colId xmlns:a16="http://schemas.microsoft.com/office/drawing/2014/main" val="1287862882"/>
                    </a:ext>
                  </a:extLst>
                </a:gridCol>
                <a:gridCol w="1455945">
                  <a:extLst>
                    <a:ext uri="{9D8B030D-6E8A-4147-A177-3AD203B41FA5}">
                      <a16:colId xmlns:a16="http://schemas.microsoft.com/office/drawing/2014/main" val="1257690356"/>
                    </a:ext>
                  </a:extLst>
                </a:gridCol>
                <a:gridCol w="1400655">
                  <a:extLst>
                    <a:ext uri="{9D8B030D-6E8A-4147-A177-3AD203B41FA5}">
                      <a16:colId xmlns:a16="http://schemas.microsoft.com/office/drawing/2014/main" val="1291614637"/>
                    </a:ext>
                  </a:extLst>
                </a:gridCol>
              </a:tblGrid>
              <a:tr h="843874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s-MX" sz="18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Estación</a:t>
                      </a:r>
                      <a:r>
                        <a:rPr lang="es-MX" sz="1800" b="1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Transferencia</a:t>
                      </a:r>
                      <a:r>
                        <a:rPr lang="es-MX" sz="18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8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Residuos Sólidos Urbanos 2012</a:t>
                      </a:r>
                      <a:endParaRPr lang="es-MX" sz="18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994981"/>
                  </a:ext>
                </a:extLst>
              </a:tr>
              <a:tr h="33529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Volumen de RSU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45978"/>
                  </a:ext>
                </a:extLst>
              </a:tr>
              <a:tr h="76511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Ton/día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Ton/año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686339"/>
                  </a:ext>
                </a:extLst>
              </a:tr>
              <a:tr h="2700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Tizapán El Alto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20,857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13.52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405.46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4,865.52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48265303"/>
                  </a:ext>
                </a:extLst>
              </a:tr>
              <a:tr h="39878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115.34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1,384.08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39946524"/>
                  </a:ext>
                </a:extLst>
              </a:tr>
              <a:tr h="3444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876.00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5055353"/>
                  </a:ext>
                </a:extLst>
              </a:tr>
              <a:tr h="2700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r>
                        <a:rPr lang="es-MX" sz="140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122.78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1,473.36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8139469"/>
                  </a:ext>
                </a:extLst>
              </a:tr>
              <a:tr h="30528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</a:t>
                      </a:r>
                      <a:r>
                        <a:rPr lang="es-MX" sz="140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Corona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105.34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1,264.08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0644758"/>
                  </a:ext>
                </a:extLst>
              </a:tr>
              <a:tr h="2700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Totales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 </a:t>
                      </a:r>
                      <a:r>
                        <a:rPr lang="es-MX" sz="14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698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27.39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821.92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9,863.04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15780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498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159</Words>
  <Application>Microsoft Office PowerPoint</Application>
  <PresentationFormat>Panorámica</PresentationFormat>
  <Paragraphs>39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6</cp:revision>
  <dcterms:created xsi:type="dcterms:W3CDTF">2021-11-08T17:13:51Z</dcterms:created>
  <dcterms:modified xsi:type="dcterms:W3CDTF">2021-11-08T21:04:19Z</dcterms:modified>
</cp:coreProperties>
</file>