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792F-947D-4E28-9E7B-24FE7E212E43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9237-3709-4704-ABF0-685903FDC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564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792F-947D-4E28-9E7B-24FE7E212E43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9237-3709-4704-ABF0-685903FDC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2915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792F-947D-4E28-9E7B-24FE7E212E43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9237-3709-4704-ABF0-685903FDC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2878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792F-947D-4E28-9E7B-24FE7E212E43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9237-3709-4704-ABF0-685903FDC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6941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792F-947D-4E28-9E7B-24FE7E212E43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9237-3709-4704-ABF0-685903FDC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8476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792F-947D-4E28-9E7B-24FE7E212E43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9237-3709-4704-ABF0-685903FDC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7889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792F-947D-4E28-9E7B-24FE7E212E43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9237-3709-4704-ABF0-685903FDC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1028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792F-947D-4E28-9E7B-24FE7E212E43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9237-3709-4704-ABF0-685903FDC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1073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792F-947D-4E28-9E7B-24FE7E212E43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9237-3709-4704-ABF0-685903FDC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217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792F-947D-4E28-9E7B-24FE7E212E43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9237-3709-4704-ABF0-685903FDC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892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792F-947D-4E28-9E7B-24FE7E212E43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9237-3709-4704-ABF0-685903FDC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5716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8792F-947D-4E28-9E7B-24FE7E212E43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19237-3709-4704-ABF0-685903FDC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512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879" y="4320330"/>
            <a:ext cx="6716121" cy="253767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04789" y="5634509"/>
            <a:ext cx="1190625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MX" sz="1000" b="1" dirty="0" smtClean="0">
                <a:latin typeface="PFAgoraSansPro-Light" pitchFamily="2" charset="0"/>
              </a:rPr>
              <a:t>V</a:t>
            </a:r>
            <a:r>
              <a:rPr lang="es-MX" sz="1000" b="1" dirty="0" smtClean="0">
                <a:solidFill>
                  <a:schemeClr val="tx1"/>
                </a:solidFill>
                <a:latin typeface="PFAgoraSansPro-Light" pitchFamily="2" charset="0"/>
              </a:rPr>
              <a:t>ariables: </a:t>
            </a:r>
            <a:r>
              <a:rPr lang="es-MX" sz="1000" dirty="0" smtClean="0">
                <a:solidFill>
                  <a:schemeClr val="tx1"/>
                </a:solidFill>
                <a:latin typeface="PFAgoraSansPro-Light" pitchFamily="2" charset="0"/>
              </a:rPr>
              <a:t>Los </a:t>
            </a: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datos de población corresponde a los resultados del Censo de Población y vivienda 2010.</a:t>
            </a:r>
          </a:p>
          <a:p>
            <a:pPr marL="171450" indent="-171450" eaLnBrk="1" hangingPunct="1"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Las cifras corresponde a residuos sólidos urbanos (RSU) definidos en la Ley General para la Prevención y Gestión Integral de Residuos (LGPGIR) como </a:t>
            </a:r>
            <a:r>
              <a:rPr lang="es-MX" sz="1000" dirty="0">
                <a:latin typeface="PFAgoraSansPro-Light" pitchFamily="2" charset="0"/>
              </a:rPr>
              <a:t>aquellos generados en las casas, como resultado de la eliminación de los materiales que se utilizan en las actividades domésticas; son también los que provienen de establecimientos o la vía pública, o los que resultan de la limpieza de las vías o lugares públicos y que tienen características como los domiciliarios.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093233"/>
              </p:ext>
            </p:extLst>
          </p:nvPr>
        </p:nvGraphicFramePr>
        <p:xfrm>
          <a:off x="1357312" y="1254125"/>
          <a:ext cx="9286875" cy="37465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372445">
                  <a:extLst>
                    <a:ext uri="{9D8B030D-6E8A-4147-A177-3AD203B41FA5}">
                      <a16:colId xmlns:a16="http://schemas.microsoft.com/office/drawing/2014/main" val="2283002664"/>
                    </a:ext>
                  </a:extLst>
                </a:gridCol>
                <a:gridCol w="1935415">
                  <a:extLst>
                    <a:ext uri="{9D8B030D-6E8A-4147-A177-3AD203B41FA5}">
                      <a16:colId xmlns:a16="http://schemas.microsoft.com/office/drawing/2014/main" val="958091918"/>
                    </a:ext>
                  </a:extLst>
                </a:gridCol>
                <a:gridCol w="1664874">
                  <a:extLst>
                    <a:ext uri="{9D8B030D-6E8A-4147-A177-3AD203B41FA5}">
                      <a16:colId xmlns:a16="http://schemas.microsoft.com/office/drawing/2014/main" val="1424998825"/>
                    </a:ext>
                  </a:extLst>
                </a:gridCol>
                <a:gridCol w="1670077">
                  <a:extLst>
                    <a:ext uri="{9D8B030D-6E8A-4147-A177-3AD203B41FA5}">
                      <a16:colId xmlns:a16="http://schemas.microsoft.com/office/drawing/2014/main" val="1639622615"/>
                    </a:ext>
                  </a:extLst>
                </a:gridCol>
                <a:gridCol w="1644064">
                  <a:extLst>
                    <a:ext uri="{9D8B030D-6E8A-4147-A177-3AD203B41FA5}">
                      <a16:colId xmlns:a16="http://schemas.microsoft.com/office/drawing/2014/main" val="4218985815"/>
                    </a:ext>
                  </a:extLst>
                </a:gridCol>
              </a:tblGrid>
              <a:tr h="557474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s-MX" sz="1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Estación</a:t>
                      </a:r>
                      <a:r>
                        <a:rPr lang="es-MX" sz="1800" b="1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</a:t>
                      </a:r>
                      <a:r>
                        <a:rPr lang="es-MX" sz="1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Transferencia </a:t>
                      </a:r>
                      <a:r>
                        <a:rPr lang="es-MX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Residuos Sólidos Urbanos 2013</a:t>
                      </a:r>
                      <a:endParaRPr lang="es-MX" sz="18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137143"/>
                  </a:ext>
                </a:extLst>
              </a:tr>
              <a:tr h="28349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Volumen de RSU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972601"/>
                  </a:ext>
                </a:extLst>
              </a:tr>
              <a:tr h="77056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Ton/día</a:t>
                      </a:r>
                      <a:endParaRPr lang="es-MX" sz="1600" b="1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Ton/año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460130"/>
                  </a:ext>
                </a:extLst>
              </a:tr>
              <a:tr h="4633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117.64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1,411.68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extLst>
                  <a:ext uri="{0D108BD9-81ED-4DB2-BD59-A6C34878D82A}">
                    <a16:rowId xmlns:a16="http://schemas.microsoft.com/office/drawing/2014/main" val="1746030596"/>
                  </a:ext>
                </a:extLst>
              </a:tr>
              <a:tr h="44291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74.46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893.52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extLst>
                  <a:ext uri="{0D108BD9-81ED-4DB2-BD59-A6C34878D82A}">
                    <a16:rowId xmlns:a16="http://schemas.microsoft.com/office/drawing/2014/main" val="154139546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125.24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1,502.88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extLst>
                  <a:ext uri="{0D108BD9-81ED-4DB2-BD59-A6C34878D82A}">
                    <a16:rowId xmlns:a16="http://schemas.microsoft.com/office/drawing/2014/main" val="4089190875"/>
                  </a:ext>
                </a:extLst>
              </a:tr>
              <a:tr h="41433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Corona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10,837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7.16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214.89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2,578.68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extLst>
                  <a:ext uri="{0D108BD9-81ED-4DB2-BD59-A6C34878D82A}">
                    <a16:rowId xmlns:a16="http://schemas.microsoft.com/office/drawing/2014/main" val="1550833841"/>
                  </a:ext>
                </a:extLst>
              </a:tr>
              <a:tr h="47148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Totales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26,841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17.73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532.23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6,386.76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3" marR="9513" marT="9513" marB="0" anchor="ctr"/>
                </a:tc>
                <a:extLst>
                  <a:ext uri="{0D108BD9-81ED-4DB2-BD59-A6C34878D82A}">
                    <a16:rowId xmlns:a16="http://schemas.microsoft.com/office/drawing/2014/main" val="821205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87858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152</Words>
  <Application>Microsoft Office PowerPoint</Application>
  <PresentationFormat>Panorámica</PresentationFormat>
  <Paragraphs>34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5</cp:revision>
  <dcterms:created xsi:type="dcterms:W3CDTF">2021-11-08T18:35:46Z</dcterms:created>
  <dcterms:modified xsi:type="dcterms:W3CDTF">2021-11-08T21:00:44Z</dcterms:modified>
</cp:coreProperties>
</file>