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12192000" cy="6858000"/>
  <p:notesSz cx="6858000" cy="9144000"/>
  <p:defaultTextStyle>
    <a:defPPr>
      <a:defRPr lang="es-MX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edio 2 - Énfasis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Sin estilo, cuadrícula de la tabla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 snapToGrid="0">
      <p:cViewPr varScale="1">
        <p:scale>
          <a:sx n="67" d="100"/>
          <a:sy n="67" d="100"/>
        </p:scale>
        <p:origin x="858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 smtClean="0"/>
              <a:t>Haga clic para editar el estilo de subtítulo del patrón</a:t>
            </a:r>
            <a:endParaRPr lang="es-MX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DE3FDB-3018-46C4-B097-EE9A67889421}" type="datetimeFigureOut">
              <a:rPr lang="es-MX" smtClean="0"/>
              <a:t>08/11/2021</a:t>
            </a:fld>
            <a:endParaRPr lang="es-MX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1D59AE-327D-4786-A1A9-1DFB9389E9D9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74391170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DE3FDB-3018-46C4-B097-EE9A67889421}" type="datetimeFigureOut">
              <a:rPr lang="es-MX" smtClean="0"/>
              <a:t>08/11/2021</a:t>
            </a:fld>
            <a:endParaRPr lang="es-MX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1D59AE-327D-4786-A1A9-1DFB9389E9D9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6719544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Editar el estilo de texto del patrón</a:t>
            </a:r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DE3FDB-3018-46C4-B097-EE9A67889421}" type="datetimeFigureOut">
              <a:rPr lang="es-MX" smtClean="0"/>
              <a:t>08/11/2021</a:t>
            </a:fld>
            <a:endParaRPr lang="es-MX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1D59AE-327D-4786-A1A9-1DFB9389E9D9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95633386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Marcador de contenido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4" name="Marcador de contenido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DE3FDB-3018-46C4-B097-EE9A67889421}" type="datetimeFigureOut">
              <a:rPr lang="es-MX" smtClean="0"/>
              <a:t>08/11/2021</a:t>
            </a:fld>
            <a:endParaRPr lang="es-MX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1D59AE-327D-4786-A1A9-1DFB9389E9D9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95256620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Editar el estilo de texto del patrón</a:t>
            </a:r>
          </a:p>
        </p:txBody>
      </p:sp>
      <p:sp>
        <p:nvSpPr>
          <p:cNvPr id="4" name="Marcador de contenido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5" name="Marcador de texto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Editar el estilo de texto del patrón</a:t>
            </a:r>
          </a:p>
        </p:txBody>
      </p:sp>
      <p:sp>
        <p:nvSpPr>
          <p:cNvPr id="6" name="Marcador de contenido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7" name="Marcador de fech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DE3FDB-3018-46C4-B097-EE9A67889421}" type="datetimeFigureOut">
              <a:rPr lang="es-MX" smtClean="0"/>
              <a:t>08/11/2021</a:t>
            </a:fld>
            <a:endParaRPr lang="es-MX"/>
          </a:p>
        </p:txBody>
      </p:sp>
      <p:sp>
        <p:nvSpPr>
          <p:cNvPr id="8" name="Marcador de pie de página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9" name="Marcador de número de diapositiva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1D59AE-327D-4786-A1A9-1DFB9389E9D9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03363380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Marcador de fech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DE3FDB-3018-46C4-B097-EE9A67889421}" type="datetimeFigureOut">
              <a:rPr lang="es-MX" smtClean="0"/>
              <a:t>08/11/2021</a:t>
            </a:fld>
            <a:endParaRPr lang="es-MX"/>
          </a:p>
        </p:txBody>
      </p:sp>
      <p:sp>
        <p:nvSpPr>
          <p:cNvPr id="4" name="Marcador de pie de página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5" name="Marcador de número de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1D59AE-327D-4786-A1A9-1DFB9389E9D9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7600641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DE3FDB-3018-46C4-B097-EE9A67889421}" type="datetimeFigureOut">
              <a:rPr lang="es-MX" smtClean="0"/>
              <a:t>08/11/2021</a:t>
            </a:fld>
            <a:endParaRPr lang="es-MX"/>
          </a:p>
        </p:txBody>
      </p:sp>
      <p:sp>
        <p:nvSpPr>
          <p:cNvPr id="3" name="Marcador de pie de página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1D59AE-327D-4786-A1A9-1DFB9389E9D9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77128624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4" name="Marcador de texto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 smtClean="0"/>
              <a:t>Editar el estilo de texto del patrón</a:t>
            </a:r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DE3FDB-3018-46C4-B097-EE9A67889421}" type="datetimeFigureOut">
              <a:rPr lang="es-MX" smtClean="0"/>
              <a:t>08/11/2021</a:t>
            </a:fld>
            <a:endParaRPr lang="es-MX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1D59AE-327D-4786-A1A9-1DFB9389E9D9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53077570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Marcador de posición de imagen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MX"/>
          </a:p>
        </p:txBody>
      </p:sp>
      <p:sp>
        <p:nvSpPr>
          <p:cNvPr id="4" name="Marcador de texto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 smtClean="0"/>
              <a:t>Editar el estilo de texto del patrón</a:t>
            </a:r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DE3FDB-3018-46C4-B097-EE9A67889421}" type="datetimeFigureOut">
              <a:rPr lang="es-MX" smtClean="0"/>
              <a:t>08/11/2021</a:t>
            </a:fld>
            <a:endParaRPr lang="es-MX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1D59AE-327D-4786-A1A9-1DFB9389E9D9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68281722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Marcador de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DE3FDB-3018-46C4-B097-EE9A67889421}" type="datetimeFigureOut">
              <a:rPr lang="es-MX" smtClean="0"/>
              <a:t>08/11/2021</a:t>
            </a:fld>
            <a:endParaRPr lang="es-MX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1D59AE-327D-4786-A1A9-1DFB9389E9D9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95253284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Marcador de texto vertical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DE3FDB-3018-46C4-B097-EE9A67889421}" type="datetimeFigureOut">
              <a:rPr lang="es-MX" smtClean="0"/>
              <a:t>08/11/2021</a:t>
            </a:fld>
            <a:endParaRPr lang="es-MX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1D59AE-327D-4786-A1A9-1DFB9389E9D9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76390292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0DE3FDB-3018-46C4-B097-EE9A67889421}" type="datetimeFigureOut">
              <a:rPr lang="es-MX" smtClean="0"/>
              <a:t>08/11/2021</a:t>
            </a:fld>
            <a:endParaRPr lang="es-MX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MX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51D59AE-327D-4786-A1A9-1DFB9389E9D9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76119538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MX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>
            <a:extLst>
              <a:ext uri="{FF2B5EF4-FFF2-40B4-BE49-F238E27FC236}">
                <a16:creationId xmlns:a16="http://schemas.microsoft.com/office/drawing/2014/main" id="{38FB982B-EF23-4574-AB49-32B53B300F78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31138" t="40611" r="31480" b="38895"/>
          <a:stretch/>
        </p:blipFill>
        <p:spPr>
          <a:xfrm>
            <a:off x="84679" y="129896"/>
            <a:ext cx="2887727" cy="1186054"/>
          </a:xfrm>
          <a:prstGeom prst="rect">
            <a:avLst/>
          </a:prstGeom>
        </p:spPr>
      </p:pic>
      <p:pic>
        <p:nvPicPr>
          <p:cNvPr id="6" name="Imagen 5">
            <a:extLst>
              <a:ext uri="{FF2B5EF4-FFF2-40B4-BE49-F238E27FC236}">
                <a16:creationId xmlns:a16="http://schemas.microsoft.com/office/drawing/2014/main" id="{42943051-7FE4-44F8-84F8-99769DCDF85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475879" y="4320330"/>
            <a:ext cx="6716121" cy="2537670"/>
          </a:xfrm>
          <a:prstGeom prst="rect">
            <a:avLst/>
          </a:prstGeom>
        </p:spPr>
      </p:pic>
      <p:sp>
        <p:nvSpPr>
          <p:cNvPr id="5" name="CuadroTexto 4"/>
          <p:cNvSpPr txBox="1"/>
          <p:nvPr/>
        </p:nvSpPr>
        <p:spPr>
          <a:xfrm>
            <a:off x="204789" y="5634509"/>
            <a:ext cx="11906250" cy="707886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eaLnBrk="1" hangingPunct="1">
              <a:defRPr/>
            </a:pPr>
            <a:r>
              <a:rPr lang="es-MX" sz="1000" b="1" dirty="0" smtClean="0">
                <a:latin typeface="PFAgoraSansPro-Light" pitchFamily="2" charset="0"/>
              </a:rPr>
              <a:t>V</a:t>
            </a:r>
            <a:r>
              <a:rPr lang="es-MX" sz="1000" b="1" dirty="0" smtClean="0">
                <a:solidFill>
                  <a:schemeClr val="tx1"/>
                </a:solidFill>
                <a:latin typeface="PFAgoraSansPro-Light" pitchFamily="2" charset="0"/>
              </a:rPr>
              <a:t>ariables: </a:t>
            </a:r>
            <a:r>
              <a:rPr lang="es-MX" sz="1000" dirty="0" smtClean="0">
                <a:solidFill>
                  <a:schemeClr val="tx1"/>
                </a:solidFill>
                <a:latin typeface="PFAgoraSansPro-Light" pitchFamily="2" charset="0"/>
              </a:rPr>
              <a:t>Los </a:t>
            </a:r>
            <a:r>
              <a:rPr lang="es-MX" sz="1000" dirty="0">
                <a:solidFill>
                  <a:schemeClr val="tx1"/>
                </a:solidFill>
                <a:latin typeface="PFAgoraSansPro-Light" pitchFamily="2" charset="0"/>
              </a:rPr>
              <a:t>datos de población corresponde a los resultados del Censo de Población y vivienda 2010.</a:t>
            </a:r>
          </a:p>
          <a:p>
            <a:pPr marL="171450" indent="-171450" eaLnBrk="1" hangingPunct="1">
              <a:buFont typeface="Wingdings" panose="05000000000000000000" pitchFamily="2" charset="2"/>
              <a:buChar char="§"/>
              <a:defRPr/>
            </a:pPr>
            <a:r>
              <a:rPr lang="es-MX" sz="1000" dirty="0">
                <a:solidFill>
                  <a:schemeClr val="tx1"/>
                </a:solidFill>
                <a:latin typeface="PFAgoraSansPro-Light" pitchFamily="2" charset="0"/>
              </a:rPr>
              <a:t>Las cifras corresponde a residuos sólidos urbanos (RSU) definidos en la Ley General para la Prevención y Gestión Integral de Residuos (LGPGIR) como </a:t>
            </a:r>
            <a:r>
              <a:rPr lang="es-MX" sz="1000" dirty="0">
                <a:latin typeface="PFAgoraSansPro-Light" pitchFamily="2" charset="0"/>
              </a:rPr>
              <a:t>aquellos generados en las casas, como resultado de la eliminación de los materiales que se utilizan en las actividades domésticas; son también los que provienen de establecimientos o la vía pública, o los que resultan de la limpieza de las vías o lugares públicos y que tienen características como los domiciliarios.</a:t>
            </a:r>
          </a:p>
        </p:txBody>
      </p:sp>
      <p:graphicFrame>
        <p:nvGraphicFramePr>
          <p:cNvPr id="7" name="Tabla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463284635"/>
              </p:ext>
            </p:extLst>
          </p:nvPr>
        </p:nvGraphicFramePr>
        <p:xfrm>
          <a:off x="1243013" y="1315948"/>
          <a:ext cx="9251157" cy="3610529"/>
        </p:xfrm>
        <a:graphic>
          <a:graphicData uri="http://schemas.openxmlformats.org/drawingml/2006/table">
            <a:tbl>
              <a:tblPr firstRow="1" firstCol="1" bandRow="1">
                <a:tableStyleId>{5940675A-B579-460E-94D1-54222C63F5DA}</a:tableStyleId>
              </a:tblPr>
              <a:tblGrid>
                <a:gridCol w="2423048">
                  <a:extLst>
                    <a:ext uri="{9D8B030D-6E8A-4147-A177-3AD203B41FA5}">
                      <a16:colId xmlns:a16="http://schemas.microsoft.com/office/drawing/2014/main" val="4097261152"/>
                    </a:ext>
                  </a:extLst>
                </a:gridCol>
                <a:gridCol w="1934188">
                  <a:extLst>
                    <a:ext uri="{9D8B030D-6E8A-4147-A177-3AD203B41FA5}">
                      <a16:colId xmlns:a16="http://schemas.microsoft.com/office/drawing/2014/main" val="3220470658"/>
                    </a:ext>
                  </a:extLst>
                </a:gridCol>
                <a:gridCol w="1615367">
                  <a:extLst>
                    <a:ext uri="{9D8B030D-6E8A-4147-A177-3AD203B41FA5}">
                      <a16:colId xmlns:a16="http://schemas.microsoft.com/office/drawing/2014/main" val="3575577768"/>
                    </a:ext>
                  </a:extLst>
                </a:gridCol>
                <a:gridCol w="1636620">
                  <a:extLst>
                    <a:ext uri="{9D8B030D-6E8A-4147-A177-3AD203B41FA5}">
                      <a16:colId xmlns:a16="http://schemas.microsoft.com/office/drawing/2014/main" val="410567514"/>
                    </a:ext>
                  </a:extLst>
                </a:gridCol>
                <a:gridCol w="1641934">
                  <a:extLst>
                    <a:ext uri="{9D8B030D-6E8A-4147-A177-3AD203B41FA5}">
                      <a16:colId xmlns:a16="http://schemas.microsoft.com/office/drawing/2014/main" val="42761780"/>
                    </a:ext>
                  </a:extLst>
                </a:gridCol>
              </a:tblGrid>
              <a:tr h="854899">
                <a:tc gridSpan="5">
                  <a:txBody>
                    <a:bodyPr/>
                    <a:lstStyle/>
                    <a:p>
                      <a:pPr algn="ctr" rtl="0" fontAlgn="ctr"/>
                      <a:r>
                        <a:rPr lang="es-MX" sz="1800" b="1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Transferencia de Residuos Sólidos Urbanos 2014</a:t>
                      </a:r>
                      <a:endParaRPr lang="es-MX" sz="1800" b="1" i="0" u="none" strike="noStrike" dirty="0">
                        <a:solidFill>
                          <a:srgbClr val="0D0D0D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solidFill>
                      <a:schemeClr val="accent6">
                        <a:lumMod val="7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99495829"/>
                  </a:ext>
                </a:extLst>
              </a:tr>
              <a:tr h="339680">
                <a:tc rowSpan="2">
                  <a:txBody>
                    <a:bodyPr/>
                    <a:lstStyle/>
                    <a:p>
                      <a:pPr algn="ctr" rtl="0" fontAlgn="ctr"/>
                      <a:r>
                        <a:rPr lang="es-MX" sz="1600" b="1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Municipio</a:t>
                      </a:r>
                      <a:endParaRPr lang="es-MX" sz="1600" b="1" i="0" u="none" strike="noStrike" dirty="0">
                        <a:solidFill>
                          <a:srgbClr val="0D0D0D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solidFill>
                      <a:schemeClr val="bg1">
                        <a:lumMod val="75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rtl="0" fontAlgn="ctr"/>
                      <a:r>
                        <a:rPr lang="es-MX" sz="1600" b="1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Población</a:t>
                      </a:r>
                      <a:endParaRPr lang="es-MX" sz="1600" b="1" i="0" u="none" strike="noStrike" dirty="0">
                        <a:solidFill>
                          <a:srgbClr val="0D0D0D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solidFill>
                      <a:schemeClr val="bg1">
                        <a:lumMod val="75000"/>
                      </a:schemeClr>
                    </a:solidFill>
                  </a:tcPr>
                </a:tc>
                <a:tc gridSpan="3">
                  <a:txBody>
                    <a:bodyPr/>
                    <a:lstStyle/>
                    <a:p>
                      <a:pPr algn="ctr" rtl="0" fontAlgn="ctr"/>
                      <a:r>
                        <a:rPr lang="es-MX" sz="1600" b="1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Volumen de RSU</a:t>
                      </a:r>
                      <a:endParaRPr lang="es-MX" sz="1600" b="1" i="0" u="none" strike="noStrike" dirty="0">
                        <a:solidFill>
                          <a:srgbClr val="0D0D0D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solidFill>
                      <a:schemeClr val="bg1">
                        <a:lumMod val="7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77182919"/>
                  </a:ext>
                </a:extLst>
              </a:tr>
              <a:tr h="446986">
                <a:tc v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MX" sz="1600" b="1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   Ton/día</a:t>
                      </a:r>
                      <a:endParaRPr lang="es-MX" sz="1600" b="1" i="0" u="none" strike="noStrike" dirty="0">
                        <a:solidFill>
                          <a:srgbClr val="0D0D0D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MX" sz="1600" b="1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Ton/mes</a:t>
                      </a:r>
                      <a:endParaRPr lang="es-MX" sz="1600" b="1" i="0" u="none" strike="noStrike" dirty="0">
                        <a:solidFill>
                          <a:srgbClr val="0D0D0D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MX" sz="1600" b="1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   Ton/año</a:t>
                      </a:r>
                      <a:endParaRPr lang="es-MX" sz="1600" b="1" i="0" u="none" strike="noStrike" dirty="0">
                        <a:solidFill>
                          <a:srgbClr val="0D0D0D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solidFill>
                      <a:schemeClr val="bg1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627819059"/>
                  </a:ext>
                </a:extLst>
              </a:tr>
              <a:tr h="452264">
                <a:tc>
                  <a:txBody>
                    <a:bodyPr/>
                    <a:lstStyle/>
                    <a:p>
                      <a:pPr algn="ctr" rtl="0" fontAlgn="ctr"/>
                      <a:r>
                        <a:rPr lang="es-MX" sz="14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Concepción de Buenos Aires</a:t>
                      </a:r>
                      <a:endParaRPr lang="es-MX" sz="1400" b="0" i="0" u="none" strike="noStrike" dirty="0">
                        <a:solidFill>
                          <a:srgbClr val="0D0D0D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MX" sz="1400" u="none" strike="noStrike" dirty="0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5,933</a:t>
                      </a:r>
                      <a:endParaRPr lang="es-MX" sz="1400" b="0" i="0" u="none" strike="noStrike" dirty="0">
                        <a:solidFill>
                          <a:srgbClr val="0D0D0D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4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4.20</a:t>
                      </a:r>
                      <a:endParaRPr lang="es-MX" sz="14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4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125.85</a:t>
                      </a:r>
                      <a:endParaRPr lang="es-MX" sz="14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MX" sz="1400" u="none" strike="noStrike" dirty="0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1,510.20</a:t>
                      </a:r>
                      <a:endParaRPr lang="es-MX" sz="1400" b="0" i="0" u="none" strike="noStrike" dirty="0">
                        <a:solidFill>
                          <a:srgbClr val="0D0D0D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4197864336"/>
                  </a:ext>
                </a:extLst>
              </a:tr>
              <a:tr h="438352">
                <a:tc>
                  <a:txBody>
                    <a:bodyPr/>
                    <a:lstStyle/>
                    <a:p>
                      <a:pPr algn="ctr" rtl="0" fontAlgn="ctr"/>
                      <a:r>
                        <a:rPr lang="es-MX" sz="14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La Manzanilla de La Paz</a:t>
                      </a:r>
                      <a:endParaRPr lang="es-MX" sz="1400" b="0" i="0" u="none" strike="noStrike" dirty="0">
                        <a:solidFill>
                          <a:srgbClr val="0D0D0D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MX" sz="1400" u="none" strike="noStrike" dirty="0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3,755</a:t>
                      </a:r>
                      <a:endParaRPr lang="es-MX" sz="1400" b="0" i="0" u="none" strike="noStrike" dirty="0">
                        <a:solidFill>
                          <a:srgbClr val="0D0D0D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4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2.57</a:t>
                      </a:r>
                      <a:endParaRPr lang="es-MX" sz="14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4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77.09</a:t>
                      </a:r>
                      <a:endParaRPr lang="es-MX" sz="14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MX" sz="14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925.08</a:t>
                      </a:r>
                      <a:endParaRPr lang="es-MX" sz="1400" b="0" i="0" u="none" strike="noStrike">
                        <a:solidFill>
                          <a:srgbClr val="0D0D0D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3389104108"/>
                  </a:ext>
                </a:extLst>
              </a:tr>
              <a:tr h="394518">
                <a:tc>
                  <a:txBody>
                    <a:bodyPr/>
                    <a:lstStyle/>
                    <a:p>
                      <a:pPr algn="ctr" rtl="0" fontAlgn="ctr"/>
                      <a:r>
                        <a:rPr lang="es-MX" sz="14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Tuxcueca </a:t>
                      </a:r>
                      <a:endParaRPr lang="es-MX" sz="1400" b="0" i="0" u="none" strike="noStrike">
                        <a:solidFill>
                          <a:srgbClr val="0D0D0D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MX" sz="1400" u="none" strike="noStrike" dirty="0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6,316</a:t>
                      </a:r>
                      <a:endParaRPr lang="es-MX" sz="14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4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4.38</a:t>
                      </a:r>
                      <a:endParaRPr lang="es-MX" sz="14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4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131.48</a:t>
                      </a:r>
                      <a:endParaRPr lang="es-MX" sz="14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MX" sz="1400" u="none" strike="noStrike" dirty="0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1,577.76</a:t>
                      </a:r>
                      <a:endParaRPr lang="es-MX" sz="1400" b="0" i="0" u="none" strike="noStrike" dirty="0">
                        <a:solidFill>
                          <a:srgbClr val="0D0D0D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2172040816"/>
                  </a:ext>
                </a:extLst>
              </a:tr>
              <a:tr h="410262"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400" u="none" strike="noStrike" dirty="0" err="1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Teocuitatlán</a:t>
                      </a:r>
                      <a:r>
                        <a:rPr lang="es-MX" sz="14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de Corona</a:t>
                      </a:r>
                      <a:endParaRPr lang="es-MX" sz="14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400" u="none" strike="noStrike" dirty="0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10,837</a:t>
                      </a:r>
                      <a:endParaRPr lang="es-MX" sz="14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4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7.41</a:t>
                      </a:r>
                      <a:endParaRPr lang="es-MX" sz="14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4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222.33</a:t>
                      </a:r>
                      <a:endParaRPr lang="es-MX" sz="14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MX" sz="1400" u="none" strike="noStrike" dirty="0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2,667.96</a:t>
                      </a:r>
                      <a:endParaRPr lang="es-MX" sz="1400" b="0" i="0" u="none" strike="noStrike" dirty="0">
                        <a:solidFill>
                          <a:srgbClr val="0D0D0D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2148738331"/>
                  </a:ext>
                </a:extLst>
              </a:tr>
              <a:tr h="273568">
                <a:tc>
                  <a:txBody>
                    <a:bodyPr/>
                    <a:lstStyle/>
                    <a:p>
                      <a:pPr algn="ctr" rtl="0" fontAlgn="ctr"/>
                      <a:r>
                        <a:rPr lang="es-MX" sz="1400" b="1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Totales</a:t>
                      </a:r>
                      <a:endParaRPr lang="es-MX" sz="1400" b="1" i="0" u="none" strike="noStrike" dirty="0">
                        <a:solidFill>
                          <a:srgbClr val="0D0D0D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MX" sz="1400" b="1" u="none" strike="noStrike" dirty="0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26,841</a:t>
                      </a:r>
                      <a:endParaRPr lang="es-MX" sz="1400" b="1" i="0" u="none" strike="noStrike" dirty="0">
                        <a:solidFill>
                          <a:srgbClr val="0D0D0D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MX" sz="1400" b="1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18.56</a:t>
                      </a:r>
                      <a:endParaRPr lang="es-MX" sz="1400" b="1" i="0" u="none" strike="noStrike" dirty="0">
                        <a:solidFill>
                          <a:srgbClr val="0D0D0D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MX" sz="1400" b="1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556.75</a:t>
                      </a:r>
                      <a:endParaRPr lang="es-MX" sz="1400" b="1" i="0" u="none" strike="noStrike" dirty="0">
                        <a:solidFill>
                          <a:srgbClr val="0D0D0D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MX" sz="1400" b="1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6681.00</a:t>
                      </a:r>
                      <a:endParaRPr lang="es-MX" sz="1400" b="1" i="0" u="none" strike="noStrike" dirty="0">
                        <a:solidFill>
                          <a:srgbClr val="0D0D0D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173257355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33399378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10</TotalTime>
  <Words>151</Words>
  <Application>Microsoft Office PowerPoint</Application>
  <PresentationFormat>Panorámica</PresentationFormat>
  <Paragraphs>34</Paragraphs>
  <Slides>1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5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1</vt:i4>
      </vt:variant>
    </vt:vector>
  </HeadingPairs>
  <TitlesOfParts>
    <vt:vector size="7" baseType="lpstr">
      <vt:lpstr>Arial</vt:lpstr>
      <vt:lpstr>Calibri</vt:lpstr>
      <vt:lpstr>Calibri Light</vt:lpstr>
      <vt:lpstr>PFAgoraSansPro-Light</vt:lpstr>
      <vt:lpstr>Wingdings</vt:lpstr>
      <vt:lpstr>Tema de Office</vt:lpstr>
      <vt:lpstr>Presentación de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Simar</dc:creator>
  <cp:lastModifiedBy>Simar</cp:lastModifiedBy>
  <cp:revision>4</cp:revision>
  <dcterms:created xsi:type="dcterms:W3CDTF">2021-11-08T19:14:23Z</dcterms:created>
  <dcterms:modified xsi:type="dcterms:W3CDTF">2021-11-08T20:56:33Z</dcterms:modified>
</cp:coreProperties>
</file>