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95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78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79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0394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414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184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787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748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003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343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694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67EE5-67FC-4E08-8E76-A82481E71ACA}" type="datetimeFigureOut">
              <a:rPr lang="es-MX" smtClean="0"/>
              <a:t>08/11/2021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B386E-D1DF-4A49-B42F-EE964B8A4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421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2943051-7FE4-44F8-84F8-99769DCD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842" y="4254570"/>
            <a:ext cx="6890158" cy="260342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FB982B-EF23-4574-AB49-32B53B300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8" t="40611" r="31480" b="38895"/>
          <a:stretch/>
        </p:blipFill>
        <p:spPr>
          <a:xfrm>
            <a:off x="84679" y="129896"/>
            <a:ext cx="2887727" cy="118605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4789" y="5634509"/>
            <a:ext cx="119062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MX" sz="1000" b="1" dirty="0" smtClean="0">
                <a:latin typeface="PFAgoraSansPro-Light" pitchFamily="2" charset="0"/>
              </a:rPr>
              <a:t>V</a:t>
            </a:r>
            <a:r>
              <a:rPr lang="es-MX" sz="1000" b="1" dirty="0" smtClean="0">
                <a:solidFill>
                  <a:schemeClr val="tx1"/>
                </a:solidFill>
                <a:latin typeface="PFAgoraSansPro-Light" pitchFamily="2" charset="0"/>
              </a:rPr>
              <a:t>ariables: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Los 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datos de población corresponde a los resultados del Censo de Población y vivienda </a:t>
            </a:r>
            <a:r>
              <a:rPr lang="es-MX" sz="1000" dirty="0" smtClean="0">
                <a:solidFill>
                  <a:schemeClr val="tx1"/>
                </a:solidFill>
                <a:latin typeface="PFAgoraSansPro-Light" pitchFamily="2" charset="0"/>
              </a:rPr>
              <a:t>2010</a:t>
            </a: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.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/>
                </a:solidFill>
                <a:latin typeface="PFAgoraSansPro-Light" pitchFamily="2" charset="0"/>
              </a:rPr>
              <a:t>Las cifras corresponde a residuos sólidos urbanos (RSU) definidos en la Ley General para la Prevención y Gestión Integral de Residuos (LGPGIR) como </a:t>
            </a:r>
            <a:r>
              <a:rPr lang="es-MX" sz="1000" dirty="0">
                <a:latin typeface="PFAgoraSansPro-Light" pitchFamily="2" charset="0"/>
              </a:rPr>
              <a:t>aquellos generados en las casas, como resultado de la eliminación de los materiales que se utilizan en las actividades domésticas; son también los que provienen de establecimientos o la vía pública, o los que resultan de la limpieza de las vías o lugares públicos y que tienen características como los domiciliarios.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209810"/>
              </p:ext>
            </p:extLst>
          </p:nvPr>
        </p:nvGraphicFramePr>
        <p:xfrm>
          <a:off x="1514476" y="1315950"/>
          <a:ext cx="9286875" cy="364029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2663">
                  <a:extLst>
                    <a:ext uri="{9D8B030D-6E8A-4147-A177-3AD203B41FA5}">
                      <a16:colId xmlns:a16="http://schemas.microsoft.com/office/drawing/2014/main" val="4066758789"/>
                    </a:ext>
                  </a:extLst>
                </a:gridCol>
                <a:gridCol w="1935176">
                  <a:extLst>
                    <a:ext uri="{9D8B030D-6E8A-4147-A177-3AD203B41FA5}">
                      <a16:colId xmlns:a16="http://schemas.microsoft.com/office/drawing/2014/main" val="2707486034"/>
                    </a:ext>
                  </a:extLst>
                </a:gridCol>
                <a:gridCol w="1654502">
                  <a:extLst>
                    <a:ext uri="{9D8B030D-6E8A-4147-A177-3AD203B41FA5}">
                      <a16:colId xmlns:a16="http://schemas.microsoft.com/office/drawing/2014/main" val="2814386434"/>
                    </a:ext>
                  </a:extLst>
                </a:gridCol>
                <a:gridCol w="1634804">
                  <a:extLst>
                    <a:ext uri="{9D8B030D-6E8A-4147-A177-3AD203B41FA5}">
                      <a16:colId xmlns:a16="http://schemas.microsoft.com/office/drawing/2014/main" val="4073697640"/>
                    </a:ext>
                  </a:extLst>
                </a:gridCol>
                <a:gridCol w="1639730">
                  <a:extLst>
                    <a:ext uri="{9D8B030D-6E8A-4147-A177-3AD203B41FA5}">
                      <a16:colId xmlns:a16="http://schemas.microsoft.com/office/drawing/2014/main" val="3472427143"/>
                    </a:ext>
                  </a:extLst>
                </a:gridCol>
              </a:tblGrid>
              <a:tr h="742117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s-MX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Estación de Transferencia de Residuos Sólidos Urbanos 2019</a:t>
                      </a:r>
                      <a:endParaRPr lang="es-MX" sz="18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70796"/>
                  </a:ext>
                </a:extLst>
              </a:tr>
              <a:tr h="26969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Municipio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Población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de RSU</a:t>
                      </a:r>
                      <a:endParaRPr lang="es-MX" sz="1600" b="1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841232"/>
                  </a:ext>
                </a:extLst>
              </a:tr>
              <a:tr h="46297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Ton/día</a:t>
                      </a:r>
                      <a:endParaRPr lang="es-MX" sz="1600" b="1" i="0" u="none" strike="noStrike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Ton/mes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Ton/año</a:t>
                      </a:r>
                      <a:endParaRPr lang="es-MX" sz="16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9382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Concepción de Buenos Aires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5,933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151.10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1,813.20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extLst>
                  <a:ext uri="{0D108BD9-81ED-4DB2-BD59-A6C34878D82A}">
                    <a16:rowId xmlns:a16="http://schemas.microsoft.com/office/drawing/2014/main" val="206151709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Manzanilla de La Paz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3,755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92.56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1,110.72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extLst>
                  <a:ext uri="{0D108BD9-81ED-4DB2-BD59-A6C34878D82A}">
                    <a16:rowId xmlns:a16="http://schemas.microsoft.com/office/drawing/2014/main" val="2994965330"/>
                  </a:ext>
                </a:extLst>
              </a:tr>
              <a:tr h="4344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Tuxcueca</a:t>
                      </a:r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157.86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1,894.32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extLst>
                  <a:ext uri="{0D108BD9-81ED-4DB2-BD59-A6C34878D82A}">
                    <a16:rowId xmlns:a16="http://schemas.microsoft.com/office/drawing/2014/main" val="4263593607"/>
                  </a:ext>
                </a:extLst>
              </a:tr>
              <a:tr h="50856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Teocuitatlán de Corona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10,837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8.90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266.98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3,203.76</a:t>
                      </a:r>
                      <a:endParaRPr lang="es-MX" sz="1400" b="0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extLst>
                  <a:ext uri="{0D108BD9-81ED-4DB2-BD59-A6C34878D82A}">
                    <a16:rowId xmlns:a16="http://schemas.microsoft.com/office/drawing/2014/main" val="458218024"/>
                  </a:ext>
                </a:extLst>
              </a:tr>
              <a:tr h="2172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Totales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26,841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22.29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668.50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8,022.00</a:t>
                      </a:r>
                      <a:endParaRPr lang="es-MX" sz="1400" b="1" i="0" u="none" strike="noStrike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50" marR="9050" marT="9050" marB="0" anchor="ctr"/>
                </a:tc>
                <a:extLst>
                  <a:ext uri="{0D108BD9-81ED-4DB2-BD59-A6C34878D82A}">
                    <a16:rowId xmlns:a16="http://schemas.microsoft.com/office/drawing/2014/main" val="3668169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425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153</Words>
  <Application>Microsoft Office PowerPoint</Application>
  <PresentationFormat>Panorámica</PresentationFormat>
  <Paragraphs>34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PFAgoraSansPro-Light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Simar</dc:creator>
  <cp:lastModifiedBy>Simar</cp:lastModifiedBy>
  <cp:revision>4</cp:revision>
  <dcterms:created xsi:type="dcterms:W3CDTF">2021-11-08T20:19:29Z</dcterms:created>
  <dcterms:modified xsi:type="dcterms:W3CDTF">2021-11-08T20:49:58Z</dcterms:modified>
</cp:coreProperties>
</file>