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9F0F55-E4C3-2F14-6668-B091562A0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F4971D1-2CD2-AC0C-CDB8-8F1D857D2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E01185-B904-E920-1D07-78706C56E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D7944A-6C21-168E-2EF5-4E0334B7E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6437C2-10D9-18F2-7F97-111457FDE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076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56942-4863-A910-F52E-C1C273C96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A93015-F1FE-A7E2-E893-F932E85D0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95B4CB-3776-865D-5CDD-7BF43EA0F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A687D5-FA2D-206E-346B-AB786AEAC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E8D845-6AFA-2FEF-B246-457EF4B4B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841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6CEE21-18E9-22B2-0DA4-73B9CCF7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E67EEC-15D8-2C26-2B91-6BCB361B4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1D0430-B5FC-4124-5D8A-A57244443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EDB601-EA77-7182-565A-6533D616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98052-3514-6832-895A-FC285BCB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508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78FDC5-E039-05FC-CA00-58CA2FF4D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FE4A85-F222-BFD5-0B57-FB2F434763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996A856-BBE5-340B-41A2-FBEDE5722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C059F3-9B8A-EF85-D554-05532C467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09A13B-CB32-ADB5-CE9E-91233094E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96CB49-567A-E4B4-F718-1FC3EF21E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9231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AD5B0-1C5E-BE13-2125-2B2070DAD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46EB7A-C0C0-8813-1B44-9FE8B952C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0D3AAC-0CE9-7C19-C982-B0FF36D44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ED3D9CE-449F-94AB-3B08-8B38E3759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F7E3A3-5411-32C9-48BB-7FC62F113F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5937714-F9F6-D43F-EAB6-21710E830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0B9BBF5-0723-4CE3-34D4-5AF3A359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4452C32-21CC-427C-1378-DFD37E14B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826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577DA-2EA7-CE76-7A9F-A27D9DDF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251A04D-26A0-DD2C-FBD8-8720A5C4E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698F7B-9957-08C6-4263-18A085DD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6B9E3D5-A3ED-C8A8-E78F-0249CA89E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853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6469B73-C22A-4822-7877-E0C7EB3B8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C4C8A94-A745-5014-29F1-D6E693768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7CA7A5-A05F-4A94-E1FB-D1ACA250E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7717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53C6AD-F6FB-C2CE-5C07-2AE4BFB26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527CD8-DA00-14A3-FDF0-5DD5E1B56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7B5B1E-CC96-931F-8D4B-5C95B4124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5A9D2C-694C-C56E-238D-66DA16CCC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1510DD-BD8D-7B72-77A1-43EECD9F8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94156C-BB91-8E72-88A9-105A1A022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25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9FCE5-9022-E920-9E9D-874AA1093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8FB60CD-62E7-79F1-2962-3574F1CFF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35FC40-F4B9-776D-47E2-1363E13EF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636ED-EC66-96B4-A6AD-50E2522BE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325C44-B92C-9531-716E-188AF09A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116AEC-6879-D28A-CC7F-F7803B744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1723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931326-4416-4489-D8D5-F796843B0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82B078-15BD-63B3-FB19-7BFC6181E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137F5B-B481-4B7A-6712-CCC086C9A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38D6C9-36AE-FE83-CEE4-BF8A5D65F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86424-3E60-F8CE-DA4E-3649F086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5813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B0D76B-4BFC-83BF-1880-078F407370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A3F5EC-AE8B-90D6-C483-2818BA9F9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1D4137-7D2D-8677-71AC-1561D0634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15CE8A-32E6-5640-0701-D92820481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0C037D-457A-5152-C034-490AC4C44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4045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C839A0A-2AF7-9A1A-8E3E-CDE9F89E4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70D315-4B91-316A-323C-04B1A08C7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2372E8-B9B8-A109-BDF7-EFF62387F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91FBF-96CE-48A9-802A-2DECDD1028EA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96C1E6-DA45-67E1-FC8D-CAD6D9523E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C9854B-7B96-4C30-2A51-2EF8B2BABF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B9541-779B-4128-9B33-C45EBC290E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223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53" y="4752578"/>
            <a:ext cx="5572147" cy="210542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8" t="40611" r="31480" b="38895"/>
          <a:stretch/>
        </p:blipFill>
        <p:spPr>
          <a:xfrm>
            <a:off x="84679" y="129896"/>
            <a:ext cx="2563659" cy="105295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4DEC6A9-D925-435D-9D51-046663D542D5}"/>
              </a:ext>
            </a:extLst>
          </p:cNvPr>
          <p:cNvSpPr txBox="1"/>
          <p:nvPr/>
        </p:nvSpPr>
        <p:spPr>
          <a:xfrm>
            <a:off x="2845480" y="1120784"/>
            <a:ext cx="59498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b="1" dirty="0">
                <a:latin typeface="Arial Nova Light" panose="020B0304020202020204" pitchFamily="34" charset="0"/>
              </a:rPr>
              <a:t>CONCENTRADO ANUAL 2021</a:t>
            </a:r>
          </a:p>
          <a:p>
            <a:pPr algn="ctr"/>
            <a:r>
              <a:rPr lang="es-MX" sz="1400" b="1" dirty="0">
                <a:latin typeface="Arial Nova Light" panose="020B0304020202020204" pitchFamily="34" charset="0"/>
              </a:rPr>
              <a:t>ESTACIÓN DE TRANSFERENCIA DE RESIDUOS SÓLIDOS </a:t>
            </a:r>
          </a:p>
          <a:p>
            <a:pPr algn="ctr"/>
            <a:r>
              <a:rPr lang="es-MX" sz="1400" b="1" dirty="0">
                <a:latin typeface="Arial Nova Light" panose="020B0304020202020204" pitchFamily="34" charset="0"/>
              </a:rPr>
              <a:t>SISTEMA INTERMUNICIPAL DE MANEJO DE RESIDUOS SURESTE 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6F28672-617C-4842-8933-A3854DBB15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015" y="158538"/>
            <a:ext cx="3369601" cy="65738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E8F254B-8108-3B31-781C-FBF5C30565AB}"/>
              </a:ext>
            </a:extLst>
          </p:cNvPr>
          <p:cNvSpPr txBox="1"/>
          <p:nvPr/>
        </p:nvSpPr>
        <p:spPr>
          <a:xfrm>
            <a:off x="204789" y="4827239"/>
            <a:ext cx="664062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MX" sz="1400" b="1" dirty="0"/>
              <a:t>V</a:t>
            </a:r>
            <a:r>
              <a:rPr lang="es-MX" sz="1400" b="1" dirty="0">
                <a:solidFill>
                  <a:schemeClr val="tx1"/>
                </a:solidFill>
              </a:rPr>
              <a:t>ariables: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200" dirty="0"/>
              <a:t>Los datos de volumen corresponde al periodo del 1 de enero al 31 de diciembre de 2021</a:t>
            </a:r>
            <a:endParaRPr lang="es-MX" sz="1200" b="1" dirty="0">
              <a:solidFill>
                <a:schemeClr val="tx1"/>
              </a:solidFill>
            </a:endParaRP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200" b="1" dirty="0">
                <a:solidFill>
                  <a:schemeClr val="tx1"/>
                </a:solidFill>
              </a:rPr>
              <a:t> </a:t>
            </a:r>
            <a:r>
              <a:rPr lang="es-MX" sz="1200" dirty="0">
                <a:solidFill>
                  <a:schemeClr val="tx1"/>
                </a:solidFill>
              </a:rPr>
              <a:t>Los datos de población corresponde a los resultados del Censo de Población y vivienda 2020.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200" dirty="0">
                <a:solidFill>
                  <a:schemeClr val="tx1"/>
                </a:solidFill>
              </a:rPr>
              <a:t>Las cifras corresponde a residuos sólidos urbanos (RSU) definidos en la Ley General para la Prevención y Gestión Integral de Residuos (LGPGIR) como </a:t>
            </a:r>
            <a:r>
              <a:rPr lang="es-MX" sz="1200" dirty="0"/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61964E19-BA6C-0AE9-7F8F-8A9F56B0A6B5}"/>
              </a:ext>
            </a:extLst>
          </p:cNvPr>
          <p:cNvGraphicFramePr>
            <a:graphicFrameLocks noGrp="1"/>
          </p:cNvGraphicFramePr>
          <p:nvPr/>
        </p:nvGraphicFramePr>
        <p:xfrm>
          <a:off x="2648338" y="2203928"/>
          <a:ext cx="6539653" cy="2387061"/>
        </p:xfrm>
        <a:graphic>
          <a:graphicData uri="http://schemas.openxmlformats.org/drawingml/2006/table">
            <a:tbl>
              <a:tblPr/>
              <a:tblGrid>
                <a:gridCol w="2452369">
                  <a:extLst>
                    <a:ext uri="{9D8B030D-6E8A-4147-A177-3AD203B41FA5}">
                      <a16:colId xmlns:a16="http://schemas.microsoft.com/office/drawing/2014/main" val="1485737236"/>
                    </a:ext>
                  </a:extLst>
                </a:gridCol>
                <a:gridCol w="1021821">
                  <a:extLst>
                    <a:ext uri="{9D8B030D-6E8A-4147-A177-3AD203B41FA5}">
                      <a16:colId xmlns:a16="http://schemas.microsoft.com/office/drawing/2014/main" val="646261857"/>
                    </a:ext>
                  </a:extLst>
                </a:gridCol>
                <a:gridCol w="1021821">
                  <a:extLst>
                    <a:ext uri="{9D8B030D-6E8A-4147-A177-3AD203B41FA5}">
                      <a16:colId xmlns:a16="http://schemas.microsoft.com/office/drawing/2014/main" val="3141475922"/>
                    </a:ext>
                  </a:extLst>
                </a:gridCol>
                <a:gridCol w="1021821">
                  <a:extLst>
                    <a:ext uri="{9D8B030D-6E8A-4147-A177-3AD203B41FA5}">
                      <a16:colId xmlns:a16="http://schemas.microsoft.com/office/drawing/2014/main" val="413549003"/>
                    </a:ext>
                  </a:extLst>
                </a:gridCol>
                <a:gridCol w="1021821">
                  <a:extLst>
                    <a:ext uri="{9D8B030D-6E8A-4147-A177-3AD203B41FA5}">
                      <a16:colId xmlns:a16="http://schemas.microsoft.com/office/drawing/2014/main" val="1716525771"/>
                    </a:ext>
                  </a:extLst>
                </a:gridCol>
              </a:tblGrid>
              <a:tr h="29469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REPORTE ANUAL DE TRANSFERENCIA DE RESIDUOS SÓLIDOS URBANOS 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10863"/>
                  </a:ext>
                </a:extLst>
              </a:tr>
              <a:tr h="29469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Población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VOLUMEN DE RSU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229320"/>
                  </a:ext>
                </a:extLst>
              </a:tr>
              <a:tr h="2946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Ton/día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Ton/mes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Ton/año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717591"/>
                  </a:ext>
                </a:extLst>
              </a:tr>
              <a:tr h="324168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Concepción de Buenos Aires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152.77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1,833.19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612685"/>
                  </a:ext>
                </a:extLst>
              </a:tr>
              <a:tr h="294699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Manzanilla de la Paz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93.58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1,122.94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078895"/>
                  </a:ext>
                </a:extLst>
              </a:tr>
              <a:tr h="294699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Teocuitatlán de Corona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3,238.45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517765"/>
                  </a:ext>
                </a:extLst>
              </a:tr>
              <a:tr h="294699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Tuxcueca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1,915.21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711653"/>
                  </a:ext>
                </a:extLst>
              </a:tr>
              <a:tr h="294699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675.82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8,109.79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663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223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Panorámica</PresentationFormat>
  <Paragraphs>39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Nova Light</vt:lpstr>
      <vt:lpstr>Calibri</vt:lpstr>
      <vt:lpstr>Calibri Light</vt:lpstr>
      <vt:lpstr>Wingdings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JESUS ALEXIS ZEPEDA VALENCIA</dc:creator>
  <cp:lastModifiedBy>JESUS ALEXIS ZEPEDA VALENCIA</cp:lastModifiedBy>
  <cp:revision>1</cp:revision>
  <dcterms:created xsi:type="dcterms:W3CDTF">2022-06-08T19:37:08Z</dcterms:created>
  <dcterms:modified xsi:type="dcterms:W3CDTF">2022-06-08T19:37:28Z</dcterms:modified>
</cp:coreProperties>
</file>