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91737-C11E-7478-4CC8-8BF4F40A0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990FFF4-C620-9C67-867F-81F6AC76A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BA338C-A214-479F-1A97-BE3F80311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365766-58B5-2F23-22F3-66629B22A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C9027C-9BEE-7681-66E1-740655B42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1784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75420-D111-10EE-1510-A2C73C86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ECBB15-0A24-3260-3B41-B27EB7BC2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47DA88-3E94-8571-E65F-E7E8404F1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C96583-C7E8-5DAF-F255-8B233C95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EC7BA1-08E2-5CB8-FE41-E668DF9B9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011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831E0-68A7-EF3F-BF93-E0C1F7C6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407A87-6241-490D-309F-D42F1AE67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2740AB-6E8D-00C8-7A42-926EB045B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23132-FB5C-5CF5-26BE-A37BC8AC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062B33-6F74-5D2B-C293-D787EF25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546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FA15C9-CB03-E896-3AAB-64DEE2882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104A03-59B0-2547-7E49-8147627CFB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753ED9-199C-F5CF-DAA7-F84C10F3E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DBC4FD-35CD-1242-BA11-DA816C3C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0D0377-225D-0DF6-5FBD-213696E86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98B737-2F19-8A5E-F7D6-BDA39BC5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109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3B9818-5A5C-C2CC-6A56-537F0A4DE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7FA2E5-98DD-68FE-8275-359F8472B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AB47DB-A7D0-CC4B-F117-06F75C2AB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72A7CF-DA1A-1B8B-9FE1-229C284103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54E669C-CECB-3B9C-C544-7765207450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65A3458-E636-4F3B-C826-2AFEE4EF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39A0B5B-0B75-FD45-49B0-27EEDEE81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B3234C8-9042-E81E-071C-B14BAAFA2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287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263EBD-6C6C-4F7E-4EE2-8081F90E4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24C206-66CE-AF6A-DDA4-25D90068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123A8E-EAA1-E428-13E8-6D294E98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7D45E3A-BF73-1403-576C-74680761B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4336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7A8446-64CD-FF53-32C3-41C94A2F5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24B02CF-A2C0-B230-AE4B-DE262D17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DDE754-F66D-6F51-8F2F-001422B72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867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FE10C-E9F5-4083-B4A1-CB95F3D5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63ADE7-0137-09B1-F2A6-82D8C2B65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D28FCC-0CCD-0863-1E4E-BE94D678B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FFD6570-6419-19E0-403D-B1A2001F4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2136CA-8E4B-75FD-5A5D-51BAC4428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8E110F-0FAC-090D-E61C-3391C208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316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9B5C8D-0BF5-30EE-09EA-A0FE16DF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A170F47-50F6-90EC-9DB2-D37713782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A41C12-FEE2-3D2D-08B9-D02653879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51E1BA-7313-8EB2-8ECC-4448EBC2B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06EC91-47C0-3DC5-E5DC-D1198E2B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26390A-C14D-A2C4-E9BA-9F757741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704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F8AD27-2018-34B3-E750-0685D7DA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B40291-D9B1-E753-0A2E-84892FE88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022D64-57D1-4A60-4F64-B2959A7B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810A60-AC3C-DF43-6839-4DB814922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6AA5E5-A9BB-87F1-E3EA-8295F9DE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043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6B51BA-9AEE-D386-2848-8E2E17DDD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76CE71-E983-63E4-028A-F02A1FC5A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9F50AC-1AF5-105C-305D-EF508C495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00DDF5-E58C-6218-B937-B783E740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50DC66-F758-BD41-E49B-19F3A92DB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430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AB231B7-545F-F240-2646-9FAA2132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DEC1D5-B8A5-C8B7-7350-5D7069F8F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230BB3-E20B-37E7-6DF7-B62B14519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A50BD-0145-4267-B34B-F31485729A2C}" type="datetimeFigureOut">
              <a:rPr lang="es-MX" smtClean="0"/>
              <a:t>08/06/2022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6144D-9B96-44B5-F52F-C7592AAFE2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D233CE-4A5B-4ACD-D59D-023D9CB4D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F31A1-16C6-4F55-BDCA-8BFDBCFD79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327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691" y="4854383"/>
            <a:ext cx="5707310" cy="200361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80" y="129896"/>
            <a:ext cx="2543234" cy="104456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4DEC6A9-D925-435D-9D51-046663D542D5}"/>
              </a:ext>
            </a:extLst>
          </p:cNvPr>
          <p:cNvSpPr txBox="1"/>
          <p:nvPr/>
        </p:nvSpPr>
        <p:spPr>
          <a:xfrm>
            <a:off x="2719644" y="1046975"/>
            <a:ext cx="59498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>
                <a:latin typeface="Arial Nova Light" panose="020B0304020202020204" pitchFamily="34" charset="0"/>
              </a:rPr>
              <a:t>CONCENTRADO ANUAL 2021</a:t>
            </a:r>
          </a:p>
          <a:p>
            <a:pPr algn="ctr"/>
            <a:r>
              <a:rPr lang="es-MX" sz="1400" b="1" dirty="0">
                <a:latin typeface="Arial Nova Light" panose="020B0304020202020204" pitchFamily="34" charset="0"/>
              </a:rPr>
              <a:t>DISPOSICIÓN FINAL DE RESIDUOS SÓLIDOS URBANOS</a:t>
            </a:r>
          </a:p>
          <a:p>
            <a:pPr algn="ctr"/>
            <a:r>
              <a:rPr lang="es-MX" sz="1400" b="1" dirty="0">
                <a:latin typeface="Arial Nova Light" panose="020B0304020202020204" pitchFamily="34" charset="0"/>
              </a:rPr>
              <a:t>RELLENO SANITARIO INTERMUNICIPAL </a:t>
            </a:r>
          </a:p>
          <a:p>
            <a:pPr algn="ctr"/>
            <a:r>
              <a:rPr lang="es-MX" sz="1400" b="1" dirty="0">
                <a:latin typeface="Arial Nova Light" panose="020B0304020202020204" pitchFamily="34" charset="0"/>
              </a:rPr>
              <a:t>SISTEMA INTERMUNICIPAL DE MANEJO DE RESIDUOS SURESTE 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CB62F22-5F22-3DFA-A77C-880460A9D25A}"/>
              </a:ext>
            </a:extLst>
          </p:cNvPr>
          <p:cNvSpPr txBox="1"/>
          <p:nvPr/>
        </p:nvSpPr>
        <p:spPr>
          <a:xfrm>
            <a:off x="286015" y="5314547"/>
            <a:ext cx="680851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/>
              <a:t>Variables: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200" dirty="0">
                <a:latin typeface="Arial Nova Light" panose="020B0304020202020204"/>
              </a:rPr>
              <a:t>Los datos de volumen corresponde al periodo del 1 de enero al 31 de diciembre de 2021</a:t>
            </a:r>
            <a:endParaRPr lang="es-MX" sz="1200" b="1" dirty="0">
              <a:latin typeface="Arial Nova Light" panose="020B0304020202020204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200" dirty="0">
                <a:latin typeface="Arial Nova Light" panose="020B0304020202020204"/>
              </a:rPr>
              <a:t>Los datos de población corresponde a los resultados del Censo de Población y vivienda 2020.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200" dirty="0">
                <a:latin typeface="Arial Nova Light" panose="020B0304020202020204"/>
              </a:rPr>
              <a:t>Los 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200" dirty="0">
                <a:latin typeface="Arial Nova Light" panose="020B0304020202020204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200" dirty="0">
                <a:latin typeface="Arial Nova Light" panose="020B0304020202020204"/>
              </a:rPr>
              <a:t>El municipio de Santa María del Oro pertenece la Intermunicipalidad, pero dispones sus residuos en un vertedero controlado, por lo que los datos son aproximados.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210C2661-7626-1263-DAF2-A94F117F420E}"/>
              </a:ext>
            </a:extLst>
          </p:cNvPr>
          <p:cNvGraphicFramePr>
            <a:graphicFrameLocks noGrp="1"/>
          </p:cNvGraphicFramePr>
          <p:nvPr/>
        </p:nvGraphicFramePr>
        <p:xfrm>
          <a:off x="2407639" y="2133600"/>
          <a:ext cx="6808516" cy="3050793"/>
        </p:xfrm>
        <a:graphic>
          <a:graphicData uri="http://schemas.openxmlformats.org/drawingml/2006/table">
            <a:tbl>
              <a:tblPr/>
              <a:tblGrid>
                <a:gridCol w="2553192">
                  <a:extLst>
                    <a:ext uri="{9D8B030D-6E8A-4147-A177-3AD203B41FA5}">
                      <a16:colId xmlns:a16="http://schemas.microsoft.com/office/drawing/2014/main" val="352011330"/>
                    </a:ext>
                  </a:extLst>
                </a:gridCol>
                <a:gridCol w="1063831">
                  <a:extLst>
                    <a:ext uri="{9D8B030D-6E8A-4147-A177-3AD203B41FA5}">
                      <a16:colId xmlns:a16="http://schemas.microsoft.com/office/drawing/2014/main" val="3629758460"/>
                    </a:ext>
                  </a:extLst>
                </a:gridCol>
                <a:gridCol w="1063831">
                  <a:extLst>
                    <a:ext uri="{9D8B030D-6E8A-4147-A177-3AD203B41FA5}">
                      <a16:colId xmlns:a16="http://schemas.microsoft.com/office/drawing/2014/main" val="1174678443"/>
                    </a:ext>
                  </a:extLst>
                </a:gridCol>
                <a:gridCol w="1063831">
                  <a:extLst>
                    <a:ext uri="{9D8B030D-6E8A-4147-A177-3AD203B41FA5}">
                      <a16:colId xmlns:a16="http://schemas.microsoft.com/office/drawing/2014/main" val="119980627"/>
                    </a:ext>
                  </a:extLst>
                </a:gridCol>
                <a:gridCol w="1063831">
                  <a:extLst>
                    <a:ext uri="{9D8B030D-6E8A-4147-A177-3AD203B41FA5}">
                      <a16:colId xmlns:a16="http://schemas.microsoft.com/office/drawing/2014/main" val="725117055"/>
                    </a:ext>
                  </a:extLst>
                </a:gridCol>
              </a:tblGrid>
              <a:tr h="22432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DE DISPOSICIÓN FINAL ANUAL DE RESIDUOS SÓLIDOS URBANOS 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887213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Población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Ton/día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Ton/mes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Ton/año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487296"/>
                  </a:ext>
                </a:extLst>
              </a:tr>
              <a:tr h="358917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Marcos Castellanos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13,983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434.03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5,208.38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344292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Mazamitla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14,043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6,553.42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367562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Quitupan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7,734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202.49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2,429.92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608615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Tizapan El Alto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22,758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498.98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5,987.80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402241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Valle de Juárez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6,151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179.01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2,148.08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045599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Concepción de Buenos Aires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6,370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152.77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1,833.19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5756924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Manzanilla de la Paz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4,099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93.58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1,122.94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1288716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Teocuitatlán de Corona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11,039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3,238.45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504841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Tuxcueca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6,702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1,915.21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243457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María del Oro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1,815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136298"/>
                  </a:ext>
                </a:extLst>
              </a:tr>
              <a:tr h="224323"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94,694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2,570.12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30,841.40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024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7596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Office PowerPoint</Application>
  <PresentationFormat>Panorámica</PresentationFormat>
  <Paragraphs>71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Nova Light</vt:lpstr>
      <vt:lpstr>Calibri</vt:lpstr>
      <vt:lpstr>Calibri Light</vt:lpstr>
      <vt:lpstr>Wingdings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ALEXIS ZEPEDA VALENCIA</dc:creator>
  <cp:lastModifiedBy>JESUS ALEXIS ZEPEDA VALENCIA</cp:lastModifiedBy>
  <cp:revision>1</cp:revision>
  <dcterms:created xsi:type="dcterms:W3CDTF">2022-06-08T19:39:35Z</dcterms:created>
  <dcterms:modified xsi:type="dcterms:W3CDTF">2022-06-08T19:39:43Z</dcterms:modified>
</cp:coreProperties>
</file>